
<file path=[Content_Types].xml><?xml version="1.0" encoding="utf-8"?>
<Types xmlns="http://schemas.openxmlformats.org/package/2006/content-types"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94.xml" ContentType="application/vnd.openxmlformats-officedocument.presentationml.slide+xml"/>
  <Override PartName="/ppt/slides/slide142.xml" ContentType="application/vnd.openxmlformats-officedocument.presentationml.slide+xml"/>
  <Override PartName="/ppt/slides/slide229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36.xml" ContentType="application/vnd.openxmlformats-officedocument.presentationml.slide+xml"/>
  <Override PartName="/ppt/slides/slide83.xml" ContentType="application/vnd.openxmlformats-officedocument.presentationml.slide+xml"/>
  <Override PartName="/ppt/slides/slide120.xml" ContentType="application/vnd.openxmlformats-officedocument.presentationml.slide+xml"/>
  <Override PartName="/ppt/slides/slide131.xml" ContentType="application/vnd.openxmlformats-officedocument.presentationml.slide+xml"/>
  <Override PartName="/ppt/slides/slide218.xml" ContentType="application/vnd.openxmlformats-officedocument.presentationml.slide+xml"/>
  <Override PartName="/ppt/slides/slide25.xml" ContentType="application/vnd.openxmlformats-officedocument.presentationml.slide+xml"/>
  <Override PartName="/ppt/slides/slide72.xml" ContentType="application/vnd.openxmlformats-officedocument.presentationml.slide+xml"/>
  <Override PartName="/ppt/slides/slide207.xml" ContentType="application/vnd.openxmlformats-officedocument.presentationml.slid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slides/slide232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s/slide169.xml" ContentType="application/vnd.openxmlformats-officedocument.presentationml.slide+xml"/>
  <Override PartName="/ppt/slides/slide221.xml" ContentType="application/vnd.openxmlformats-officedocument.presentationml.slide+xml"/>
  <Override PartName="/ppt/tableStyles.xml" ContentType="application/vnd.openxmlformats-officedocument.presentationml.tableStyles+xml"/>
  <Override PartName="/ppt/slides/slide147.xml" ContentType="application/vnd.openxmlformats-officedocument.presentationml.slide+xml"/>
  <Override PartName="/ppt/slides/slide158.xml" ContentType="application/vnd.openxmlformats-officedocument.presentationml.slide+xml"/>
  <Override PartName="/ppt/slides/slide194.xml" ContentType="application/vnd.openxmlformats-officedocument.presentationml.slide+xml"/>
  <Override PartName="/ppt/slides/slide210.xml" ContentType="application/vnd.openxmlformats-officedocument.presentationml.slide+xml"/>
  <Override PartName="/ppt/slides/slide99.xml" ContentType="application/vnd.openxmlformats-officedocument.presentationml.slide+xml"/>
  <Override PartName="/ppt/slides/slide136.xml" ContentType="application/vnd.openxmlformats-officedocument.presentationml.slide+xml"/>
  <Override PartName="/ppt/slides/slide183.xml" ContentType="application/vnd.openxmlformats-officedocument.presentationml.slide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slides/slide125.xml" ContentType="application/vnd.openxmlformats-officedocument.presentationml.slide+xml"/>
  <Override PartName="/ppt/slides/slide172.xml" ContentType="application/vnd.openxmlformats-officedocument.presentationml.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66.xml" ContentType="application/vnd.openxmlformats-officedocument.presentationml.slide+xml"/>
  <Override PartName="/ppt/slides/slide103.xml" ContentType="application/vnd.openxmlformats-officedocument.presentationml.slide+xml"/>
  <Override PartName="/ppt/slides/slide114.xml" ContentType="application/vnd.openxmlformats-officedocument.presentationml.slide+xml"/>
  <Override PartName="/ppt/slides/slide150.xml" ContentType="application/vnd.openxmlformats-officedocument.presentationml.slide+xml"/>
  <Override PartName="/ppt/slides/slide161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55.xml" ContentType="application/vnd.openxmlformats-officedocument.presentationml.slide+xml"/>
  <Override PartName="/ppt/theme/theme2.xml" ContentType="application/vnd.openxmlformats-officedocument.theme+xml"/>
  <Override PartName="/ppt/slides/slide33.xml" ContentType="application/vnd.openxmlformats-officedocument.presentationml.slide+xml"/>
  <Override PartName="/ppt/slides/slide44.xml" ContentType="application/vnd.openxmlformats-officedocument.presentationml.slide+xml"/>
  <Override PartName="/ppt/slides/slide80.xml" ContentType="application/vnd.openxmlformats-officedocument.presentationml.slide+xml"/>
  <Override PartName="/ppt/slides/slide91.xml" ContentType="application/vnd.openxmlformats-officedocument.presentationml.slide+xml"/>
  <Override PartName="/ppt/slides/slide215.xml" ContentType="application/vnd.openxmlformats-officedocument.presentationml.slide+xml"/>
  <Override PartName="/ppt/slides/slide226.xml" ContentType="application/vnd.openxmlformats-officedocument.presentationml.slide+xml"/>
  <Override PartName="/ppt/presentation.xml" ContentType="application/vnd.openxmlformats-officedocument.presentationml.presentation.main+xml"/>
  <Override PartName="/ppt/slides/slide22.xml" ContentType="application/vnd.openxmlformats-officedocument.presentationml.slide+xml"/>
  <Override PartName="/ppt/slides/slide199.xml" ContentType="application/vnd.openxmlformats-officedocument.presentationml.slide+xml"/>
  <Override PartName="/ppt/slides/slide204.xml" ContentType="application/vnd.openxmlformats-officedocument.presentationml.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40.xml" ContentType="application/vnd.openxmlformats-officedocument.presentationml.slide+xml"/>
  <Override PartName="/ppt/slides/slide159.xml" ContentType="application/vnd.openxmlformats-officedocument.presentationml.slide+xml"/>
  <Override PartName="/ppt/slides/slide188.xml" ContentType="application/vnd.openxmlformats-officedocument.presentationml.slide+xml"/>
  <Override PartName="/ppt/slides/slide211.xml" ContentType="application/vnd.openxmlformats-officedocument.presentationml.slide+xml"/>
  <Override PartName="/ppt/slides/slide222.xml" ContentType="application/vnd.openxmlformats-officedocument.presentationml.slide+xml"/>
  <Override PartName="/ppt/slides/slide119.xml" ContentType="application/vnd.openxmlformats-officedocument.presentationml.slide+xml"/>
  <Override PartName="/ppt/slides/slide148.xml" ContentType="application/vnd.openxmlformats-officedocument.presentationml.slide+xml"/>
  <Override PartName="/ppt/slides/slide166.xml" ContentType="application/vnd.openxmlformats-officedocument.presentationml.slide+xml"/>
  <Override PartName="/ppt/slides/slide177.xml" ContentType="application/vnd.openxmlformats-officedocument.presentationml.slide+xml"/>
  <Override PartName="/ppt/slides/slide195.xml" ContentType="application/vnd.openxmlformats-officedocument.presentationml.slide+xml"/>
  <Override PartName="/ppt/slides/slide200.xml" ContentType="application/vnd.openxmlformats-officedocument.presentationml.slide+xml"/>
  <Override PartName="/ppt/slideLayouts/slideLayout10.xml" ContentType="application/vnd.openxmlformats-officedocument.presentationml.slideLayout+xml"/>
  <Override PartName="/ppt/slides/slide89.xml" ContentType="application/vnd.openxmlformats-officedocument.presentationml.slide+xml"/>
  <Override PartName="/ppt/slides/slide108.xml" ContentType="application/vnd.openxmlformats-officedocument.presentationml.slide+xml"/>
  <Override PartName="/ppt/slides/slide126.xml" ContentType="application/vnd.openxmlformats-officedocument.presentationml.slide+xml"/>
  <Override PartName="/ppt/slides/slide137.xml" ContentType="application/vnd.openxmlformats-officedocument.presentationml.slide+xml"/>
  <Override PartName="/ppt/slides/slide155.xml" ContentType="application/vnd.openxmlformats-officedocument.presentationml.slide+xml"/>
  <Override PartName="/ppt/slides/slide173.xml" ContentType="application/vnd.openxmlformats-officedocument.presentationml.slide+xml"/>
  <Override PartName="/ppt/slides/slide184.xml" ContentType="application/vnd.openxmlformats-officedocument.presentationml.slide+xml"/>
  <Override PartName="/ppt/slides/slide49.xml" ContentType="application/vnd.openxmlformats-officedocument.presentationml.slide+xml"/>
  <Override PartName="/ppt/slides/slide78.xml" ContentType="application/vnd.openxmlformats-officedocument.presentationml.slide+xml"/>
  <Override PartName="/ppt/slides/slide96.xml" ContentType="application/vnd.openxmlformats-officedocument.presentationml.slide+xml"/>
  <Override PartName="/ppt/slides/slide115.xml" ContentType="application/vnd.openxmlformats-officedocument.presentationml.slide+xml"/>
  <Override PartName="/ppt/slides/slide144.xml" ContentType="application/vnd.openxmlformats-officedocument.presentationml.slide+xml"/>
  <Override PartName="/ppt/slides/slide162.xml" ContentType="application/vnd.openxmlformats-officedocument.presentationml.slide+xml"/>
  <Override PartName="/ppt/slides/slide191.xml" ContentType="application/vnd.openxmlformats-officedocument.presentationml.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85.xml" ContentType="application/vnd.openxmlformats-officedocument.presentationml.slide+xml"/>
  <Override PartName="/ppt/slides/slide104.xml" ContentType="application/vnd.openxmlformats-officedocument.presentationml.slide+xml"/>
  <Override PartName="/ppt/slides/slide122.xml" ContentType="application/vnd.openxmlformats-officedocument.presentationml.slide+xml"/>
  <Override PartName="/ppt/slides/slide133.xml" ContentType="application/vnd.openxmlformats-officedocument.presentationml.slide+xml"/>
  <Override PartName="/ppt/slides/slide151.xml" ContentType="application/vnd.openxmlformats-officedocument.presentationml.slide+xml"/>
  <Override PartName="/ppt/slides/slide180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s/slide92.xml" ContentType="application/vnd.openxmlformats-officedocument.presentationml.slide+xml"/>
  <Override PartName="/ppt/slides/slide111.xml" ContentType="application/vnd.openxmlformats-officedocument.presentationml.slide+xml"/>
  <Override PartName="/ppt/slides/slide140.xml" ContentType="application/vnd.openxmlformats-officedocument.presentationml.slide+xml"/>
  <Override PartName="/ppt/slides/slide209.xml" ContentType="application/vnd.openxmlformats-officedocument.presentationml.slide+xml"/>
  <Override PartName="/ppt/slides/slide227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Override PartName="/ppt/slides/slide100.xml" ContentType="application/vnd.openxmlformats-officedocument.presentationml.slide+xml"/>
  <Override PartName="/ppt/slides/slide216.xml" ContentType="application/vnd.openxmlformats-officedocument.presentationml.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slides/slide189.xml" ContentType="application/vnd.openxmlformats-officedocument.presentationml.slide+xml"/>
  <Override PartName="/ppt/slides/slide205.xml" ContentType="application/vnd.openxmlformats-officedocument.presentationml.slide+xml"/>
  <Override PartName="/ppt/slides/slide223.xml" ContentType="application/vnd.openxmlformats-officedocument.presentationml.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s/slide149.xml" ContentType="application/vnd.openxmlformats-officedocument.presentationml.slide+xml"/>
  <Override PartName="/ppt/slides/slide178.xml" ContentType="application/vnd.openxmlformats-officedocument.presentationml.slide+xml"/>
  <Override PartName="/ppt/slides/slide196.xml" ContentType="application/vnd.openxmlformats-officedocument.presentationml.slide+xml"/>
  <Override PartName="/ppt/slides/slide212.xml" ContentType="application/vnd.openxmlformats-officedocument.presentationml.slide+xml"/>
  <Override PartName="/ppt/slides/slide230.xml" ContentType="application/vnd.openxmlformats-officedocument.presentationml.slide+xml"/>
  <Override PartName="/ppt/slideLayouts/slideLayout11.xml" ContentType="application/vnd.openxmlformats-officedocument.presentationml.slideLayout+xml"/>
  <Override PartName="/ppt/slides/slide138.xml" ContentType="application/vnd.openxmlformats-officedocument.presentationml.slide+xml"/>
  <Override PartName="/ppt/slides/slide167.xml" ContentType="application/vnd.openxmlformats-officedocument.presentationml.slide+xml"/>
  <Override PartName="/ppt/slides/slide185.xml" ContentType="application/vnd.openxmlformats-officedocument.presentationml.slide+xml"/>
  <Override PartName="/ppt/slides/slide201.xml" ContentType="application/vnd.openxmlformats-officedocument.presentationml.slide+xml"/>
  <Override PartName="/ppt/slides/slide79.xml" ContentType="application/vnd.openxmlformats-officedocument.presentationml.slide+xml"/>
  <Override PartName="/ppt/slides/slide109.xml" ContentType="application/vnd.openxmlformats-officedocument.presentationml.slide+xml"/>
  <Override PartName="/ppt/slides/slide127.xml" ContentType="application/vnd.openxmlformats-officedocument.presentationml.slide+xml"/>
  <Override PartName="/ppt/slides/slide145.xml" ContentType="application/vnd.openxmlformats-officedocument.presentationml.slide+xml"/>
  <Override PartName="/ppt/slides/slide156.xml" ContentType="application/vnd.openxmlformats-officedocument.presentationml.slide+xml"/>
  <Override PartName="/ppt/slides/slide174.xml" ContentType="application/vnd.openxmlformats-officedocument.presentationml.slide+xml"/>
  <Override PartName="/ppt/slides/slide192.xml" ContentType="application/vnd.openxmlformats-officedocument.presentationml.slide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slides/slide97.xml" ContentType="application/vnd.openxmlformats-officedocument.presentationml.slide+xml"/>
  <Override PartName="/ppt/slides/slide116.xml" ContentType="application/vnd.openxmlformats-officedocument.presentationml.slide+xml"/>
  <Override PartName="/ppt/slides/slide134.xml" ContentType="application/vnd.openxmlformats-officedocument.presentationml.slide+xml"/>
  <Override PartName="/ppt/slides/slide163.xml" ContentType="application/vnd.openxmlformats-officedocument.presentationml.slide+xml"/>
  <Override PartName="/ppt/slides/slide181.xml" ContentType="application/vnd.openxmlformats-officedocument.presentationml.slide+xml"/>
  <Override PartName="/ppt/slideLayouts/slideLayout9.xml" ContentType="application/vnd.openxmlformats-officedocument.presentationml.slideLayout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57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slides/slide105.xml" ContentType="application/vnd.openxmlformats-officedocument.presentationml.slide+xml"/>
  <Override PartName="/ppt/slides/slide123.xml" ContentType="application/vnd.openxmlformats-officedocument.presentationml.slide+xml"/>
  <Override PartName="/ppt/slides/slide141.xml" ContentType="application/vnd.openxmlformats-officedocument.presentationml.slide+xml"/>
  <Override PartName="/ppt/slides/slide152.xml" ContentType="application/vnd.openxmlformats-officedocument.presentationml.slide+xml"/>
  <Override PartName="/ppt/slides/slide170.xml" ContentType="application/vnd.openxmlformats-officedocument.presentationml.slide+xml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46.xml" ContentType="application/vnd.openxmlformats-officedocument.presentationml.slide+xml"/>
  <Override PartName="/ppt/slides/slide64.xml" ContentType="application/vnd.openxmlformats-officedocument.presentationml.slide+xml"/>
  <Override PartName="/ppt/slides/slide93.xml" ContentType="application/vnd.openxmlformats-officedocument.presentationml.slide+xml"/>
  <Override PartName="/ppt/slides/slide101.xml" ContentType="application/vnd.openxmlformats-officedocument.presentationml.slide+xml"/>
  <Override PartName="/ppt/slides/slide112.xml" ContentType="application/vnd.openxmlformats-officedocument.presentationml.slide+xml"/>
  <Override PartName="/ppt/slides/slide130.xml" ContentType="application/vnd.openxmlformats-officedocument.presentationml.slide+xml"/>
  <Override PartName="/ppt/slides/slide217.xml" ContentType="application/vnd.openxmlformats-officedocument.presentationml.slide+xml"/>
  <Override PartName="/ppt/slides/slide228.xml" ContentType="application/vnd.openxmlformats-officedocument.presentationml.slide+xml"/>
  <Override PartName="/ppt/slideLayouts/slideLayout5.xml" ContentType="application/vnd.openxmlformats-officedocument.presentationml.slideLayout+xml"/>
  <Override PartName="/ppt/slides/slide24.xml" ContentType="application/vnd.openxmlformats-officedocument.presentationml.slide+xml"/>
  <Override PartName="/ppt/slides/slide35.xml" ContentType="application/vnd.openxmlformats-officedocument.presentationml.slide+xml"/>
  <Override PartName="/ppt/slides/slide53.xml" ContentType="application/vnd.openxmlformats-officedocument.presentationml.slide+xml"/>
  <Override PartName="/ppt/slides/slide71.xml" ContentType="application/vnd.openxmlformats-officedocument.presentationml.slide+xml"/>
  <Override PartName="/ppt/slides/slide82.xml" ContentType="application/vnd.openxmlformats-officedocument.presentationml.slide+xml"/>
  <Override PartName="/ppt/slides/slide206.xml" ContentType="application/vnd.openxmlformats-officedocument.presentationml.slide+xml"/>
  <Default Extension="jpeg" ContentType="image/jpeg"/>
  <Override PartName="/ppt/slides/slide13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60.xml" ContentType="application/vnd.openxmlformats-officedocument.presentationml.slide+xml"/>
  <Override PartName="/ppt/slides/slide213.xml" ContentType="application/vnd.openxmlformats-officedocument.presentationml.slide+xml"/>
  <Override PartName="/ppt/slides/slide224.xml" ContentType="application/vnd.openxmlformats-officedocument.presentationml.slide+xml"/>
  <Override PartName="/ppt/slideLayouts/slideLayout1.xml" ContentType="application/vnd.openxmlformats-officedocument.presentationml.slideLayout+xml"/>
  <Override PartName="/ppt/slides/slide20.xml" ContentType="application/vnd.openxmlformats-officedocument.presentationml.slide+xml"/>
  <Override PartName="/ppt/slides/slide168.xml" ContentType="application/vnd.openxmlformats-officedocument.presentationml.slide+xml"/>
  <Override PartName="/ppt/slides/slide179.xml" ContentType="application/vnd.openxmlformats-officedocument.presentationml.slide+xml"/>
  <Override PartName="/ppt/slides/slide197.xml" ContentType="application/vnd.openxmlformats-officedocument.presentationml.slide+xml"/>
  <Override PartName="/ppt/slides/slide202.xml" ContentType="application/vnd.openxmlformats-officedocument.presentationml.slide+xml"/>
  <Override PartName="/ppt/slides/slide231.xml" ContentType="application/vnd.openxmlformats-officedocument.presentationml.slide+xml"/>
  <Override PartName="/ppt/slideLayouts/slideLayout12.xml" ContentType="application/vnd.openxmlformats-officedocument.presentationml.slideLayout+xml"/>
  <Override PartName="/ppt/slides/slide139.xml" ContentType="application/vnd.openxmlformats-officedocument.presentationml.slide+xml"/>
  <Override PartName="/ppt/slides/slide157.xml" ContentType="application/vnd.openxmlformats-officedocument.presentationml.slide+xml"/>
  <Override PartName="/ppt/slides/slide186.xml" ContentType="application/vnd.openxmlformats-officedocument.presentationml.slide+xml"/>
  <Override PartName="/ppt/slides/slide220.xml" ContentType="application/vnd.openxmlformats-officedocument.presentationml.slide+xml"/>
  <Override PartName="/ppt/slides/slide98.xml" ContentType="application/vnd.openxmlformats-officedocument.presentationml.slide+xml"/>
  <Override PartName="/ppt/slides/slide117.xml" ContentType="application/vnd.openxmlformats-officedocument.presentationml.slide+xml"/>
  <Override PartName="/ppt/slides/slide128.xml" ContentType="application/vnd.openxmlformats-officedocument.presentationml.slide+xml"/>
  <Override PartName="/ppt/slides/slide146.xml" ContentType="application/vnd.openxmlformats-officedocument.presentationml.slide+xml"/>
  <Override PartName="/ppt/slides/slide164.xml" ContentType="application/vnd.openxmlformats-officedocument.presentationml.slide+xml"/>
  <Override PartName="/ppt/slides/slide175.xml" ContentType="application/vnd.openxmlformats-officedocument.presentationml.slide+xml"/>
  <Override PartName="/ppt/slides/slide193.xml" ContentType="application/vnd.openxmlformats-officedocument.presentationml.slide+xml"/>
  <Override PartName="/ppt/slides/slide8.xml" ContentType="application/vnd.openxmlformats-officedocument.presentationml.slide+xml"/>
  <Override PartName="/ppt/slides/slide69.xml" ContentType="application/vnd.openxmlformats-officedocument.presentationml.slide+xml"/>
  <Override PartName="/ppt/slides/slide87.xml" ContentType="application/vnd.openxmlformats-officedocument.presentationml.slide+xml"/>
  <Override PartName="/ppt/slides/slide106.xml" ContentType="application/vnd.openxmlformats-officedocument.presentationml.slide+xml"/>
  <Override PartName="/ppt/slides/slide124.xml" ContentType="application/vnd.openxmlformats-officedocument.presentationml.slide+xml"/>
  <Override PartName="/ppt/slides/slide135.xml" ContentType="application/vnd.openxmlformats-officedocument.presentationml.slide+xml"/>
  <Override PartName="/ppt/slides/slide153.xml" ContentType="application/vnd.openxmlformats-officedocument.presentationml.slide+xml"/>
  <Override PartName="/ppt/slides/slide171.xml" ContentType="application/vnd.openxmlformats-officedocument.presentationml.slide+xml"/>
  <Override PartName="/ppt/slides/slide182.xml" ContentType="application/vnd.openxmlformats-officedocument.presentationml.slide+xml"/>
  <Override PartName="/ppt/slides/slide29.xml" ContentType="application/vnd.openxmlformats-officedocument.presentationml.slide+xml"/>
  <Override PartName="/ppt/slides/slide76.xml" ContentType="application/vnd.openxmlformats-officedocument.presentationml.slide+xml"/>
  <Override PartName="/ppt/slides/slide113.xml" ContentType="application/vnd.openxmlformats-officedocument.presentationml.slide+xml"/>
  <Override PartName="/ppt/slides/slide160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102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43.xml" ContentType="application/vnd.openxmlformats-officedocument.presentationml.slide+xml"/>
  <Override PartName="/ppt/slides/slide90.xml" ContentType="application/vnd.openxmlformats-officedocument.presentationml.slide+xml"/>
  <Override PartName="/ppt/slides/slide225.xml" ContentType="application/vnd.openxmlformats-officedocument.presentationml.slide+xml"/>
  <Override PartName="/ppt/theme/theme1.xml" ContentType="application/vnd.openxmlformats-officedocument.theme+xml"/>
  <Override PartName="/ppt/slides/slide32.xml" ContentType="application/vnd.openxmlformats-officedocument.presentationml.slide+xml"/>
  <Override PartName="/ppt/slides/slide214.xml" ContentType="application/vnd.openxmlformats-officedocument.presentationml.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slides/slide187.xml" ContentType="application/vnd.openxmlformats-officedocument.presentationml.slide+xml"/>
  <Override PartName="/ppt/slides/slide198.xml" ContentType="application/vnd.openxmlformats-officedocument.presentationml.slide+xml"/>
  <Override PartName="/ppt/slides/slide203.xml" ContentType="application/vnd.openxmlformats-officedocument.presentationml.slide+xml"/>
  <Override PartName="/ppt/slides/slide129.xml" ContentType="application/vnd.openxmlformats-officedocument.presentationml.slide+xml"/>
  <Override PartName="/ppt/slides/slide176.xml" ContentType="application/vnd.openxmlformats-officedocument.presentationml.slide+xml"/>
  <Override PartName="/ppt/slides/slide118.xml" ContentType="application/vnd.openxmlformats-officedocument.presentationml.slide+xml"/>
  <Override PartName="/ppt/slides/slide165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107.xml" ContentType="application/vnd.openxmlformats-officedocument.presentationml.slide+xml"/>
  <Override PartName="/ppt/slides/slide143.xml" ContentType="application/vnd.openxmlformats-officedocument.presentationml.slide+xml"/>
  <Override PartName="/ppt/slides/slide154.xml" ContentType="application/vnd.openxmlformats-officedocument.presentationml.slide+xml"/>
  <Override PartName="/ppt/slides/slide190.xml" ContentType="application/vnd.openxmlformats-officedocument.presentationml.slide+xml"/>
  <Override PartName="/ppt/viewProps.xml" ContentType="application/vnd.openxmlformats-officedocument.presentationml.viewProps+xml"/>
  <Override PartName="/ppt/slides/slide48.xml" ContentType="application/vnd.openxmlformats-officedocument.presentationml.slide+xml"/>
  <Override PartName="/ppt/slides/slide95.xml" ContentType="application/vnd.openxmlformats-officedocument.presentationml.slide+xml"/>
  <Override PartName="/ppt/slides/slide132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slides/slide121.xml" ContentType="application/vnd.openxmlformats-officedocument.presentationml.slide+xml"/>
  <Override PartName="/ppt/slides/slide208.xml" ContentType="application/vnd.openxmlformats-officedocument.presentationml.slide+xml"/>
  <Override PartName="/ppt/slides/slide219.xml" ContentType="application/vnd.openxmlformats-officedocument.presentationml.slide+xml"/>
  <Override PartName="/ppt/presProps.xml" ContentType="application/vnd.openxmlformats-officedocument.presentationml.presProps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62.xml" ContentType="application/vnd.openxmlformats-officedocument.presentationml.slide+xml"/>
  <Override PartName="/ppt/slides/slide110.xml" ContentType="application/vnd.openxmlformats-officedocument.presentationml.slide+xml"/>
  <Override PartName="/ppt/slideLayouts/slideLayout3.xml" ContentType="application/vnd.openxmlformats-officedocument.presentationml.slideLayout+xml"/>
  <Override PartName="/ppt/slides/slide51.xml" ContentType="application/vnd.openxmlformats-officedocument.presentationml.slide+xml"/>
  <Override PartName="/ppt/slides/slide233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235"/>
  </p:notesMasterIdLst>
  <p:sldIdLst>
    <p:sldId id="256" r:id="rId2"/>
    <p:sldId id="328" r:id="rId3"/>
    <p:sldId id="336" r:id="rId4"/>
    <p:sldId id="337" r:id="rId5"/>
    <p:sldId id="329" r:id="rId6"/>
    <p:sldId id="338" r:id="rId7"/>
    <p:sldId id="330" r:id="rId8"/>
    <p:sldId id="331" r:id="rId9"/>
    <p:sldId id="332" r:id="rId10"/>
    <p:sldId id="333" r:id="rId11"/>
    <p:sldId id="334" r:id="rId12"/>
    <p:sldId id="335" r:id="rId13"/>
    <p:sldId id="388" r:id="rId14"/>
    <p:sldId id="260" r:id="rId15"/>
    <p:sldId id="324" r:id="rId16"/>
    <p:sldId id="325" r:id="rId17"/>
    <p:sldId id="258" r:id="rId18"/>
    <p:sldId id="318" r:id="rId19"/>
    <p:sldId id="261" r:id="rId20"/>
    <p:sldId id="262" r:id="rId21"/>
    <p:sldId id="265" r:id="rId22"/>
    <p:sldId id="264" r:id="rId23"/>
    <p:sldId id="263" r:id="rId24"/>
    <p:sldId id="521" r:id="rId25"/>
    <p:sldId id="522" r:id="rId26"/>
    <p:sldId id="523" r:id="rId27"/>
    <p:sldId id="266" r:id="rId28"/>
    <p:sldId id="268" r:id="rId29"/>
    <p:sldId id="269" r:id="rId30"/>
    <p:sldId id="271" r:id="rId31"/>
    <p:sldId id="358" r:id="rId32"/>
    <p:sldId id="520" r:id="rId33"/>
    <p:sldId id="524" r:id="rId34"/>
    <p:sldId id="525" r:id="rId35"/>
    <p:sldId id="526" r:id="rId36"/>
    <p:sldId id="359" r:id="rId37"/>
    <p:sldId id="360" r:id="rId38"/>
    <p:sldId id="361" r:id="rId39"/>
    <p:sldId id="362" r:id="rId40"/>
    <p:sldId id="367" r:id="rId41"/>
    <p:sldId id="448" r:id="rId42"/>
    <p:sldId id="449" r:id="rId43"/>
    <p:sldId id="450" r:id="rId44"/>
    <p:sldId id="451" r:id="rId45"/>
    <p:sldId id="341" r:id="rId46"/>
    <p:sldId id="363" r:id="rId47"/>
    <p:sldId id="364" r:id="rId48"/>
    <p:sldId id="365" r:id="rId49"/>
    <p:sldId id="366" r:id="rId50"/>
    <p:sldId id="277" r:id="rId51"/>
    <p:sldId id="278" r:id="rId52"/>
    <p:sldId id="279" r:id="rId53"/>
    <p:sldId id="280" r:id="rId54"/>
    <p:sldId id="281" r:id="rId55"/>
    <p:sldId id="282" r:id="rId56"/>
    <p:sldId id="283" r:id="rId57"/>
    <p:sldId id="284" r:id="rId58"/>
    <p:sldId id="285" r:id="rId59"/>
    <p:sldId id="286" r:id="rId60"/>
    <p:sldId id="342" r:id="rId61"/>
    <p:sldId id="298" r:id="rId62"/>
    <p:sldId id="299" r:id="rId63"/>
    <p:sldId id="300" r:id="rId64"/>
    <p:sldId id="301" r:id="rId65"/>
    <p:sldId id="302" r:id="rId66"/>
    <p:sldId id="303" r:id="rId67"/>
    <p:sldId id="502" r:id="rId68"/>
    <p:sldId id="304" r:id="rId69"/>
    <p:sldId id="305" r:id="rId70"/>
    <p:sldId id="306" r:id="rId71"/>
    <p:sldId id="345" r:id="rId72"/>
    <p:sldId id="346" r:id="rId73"/>
    <p:sldId id="347" r:id="rId74"/>
    <p:sldId id="348" r:id="rId75"/>
    <p:sldId id="349" r:id="rId76"/>
    <p:sldId id="350" r:id="rId77"/>
    <p:sldId id="351" r:id="rId78"/>
    <p:sldId id="352" r:id="rId79"/>
    <p:sldId id="353" r:id="rId80"/>
    <p:sldId id="354" r:id="rId81"/>
    <p:sldId id="355" r:id="rId82"/>
    <p:sldId id="356" r:id="rId83"/>
    <p:sldId id="357" r:id="rId84"/>
    <p:sldId id="433" r:id="rId85"/>
    <p:sldId id="434" r:id="rId86"/>
    <p:sldId id="435" r:id="rId87"/>
    <p:sldId id="307" r:id="rId88"/>
    <p:sldId id="313" r:id="rId89"/>
    <p:sldId id="314" r:id="rId90"/>
    <p:sldId id="315" r:id="rId91"/>
    <p:sldId id="316" r:id="rId92"/>
    <p:sldId id="317" r:id="rId93"/>
    <p:sldId id="344" r:id="rId94"/>
    <p:sldId id="383" r:id="rId95"/>
    <p:sldId id="384" r:id="rId96"/>
    <p:sldId id="385" r:id="rId97"/>
    <p:sldId id="369" r:id="rId98"/>
    <p:sldId id="370" r:id="rId99"/>
    <p:sldId id="504" r:id="rId100"/>
    <p:sldId id="503" r:id="rId101"/>
    <p:sldId id="552" r:id="rId102"/>
    <p:sldId id="553" r:id="rId103"/>
    <p:sldId id="554" r:id="rId104"/>
    <p:sldId id="555" r:id="rId105"/>
    <p:sldId id="505" r:id="rId106"/>
    <p:sldId id="368" r:id="rId107"/>
    <p:sldId id="371" r:id="rId108"/>
    <p:sldId id="372" r:id="rId109"/>
    <p:sldId id="373" r:id="rId110"/>
    <p:sldId id="376" r:id="rId111"/>
    <p:sldId id="377" r:id="rId112"/>
    <p:sldId id="378" r:id="rId113"/>
    <p:sldId id="379" r:id="rId114"/>
    <p:sldId id="506" r:id="rId115"/>
    <p:sldId id="512" r:id="rId116"/>
    <p:sldId id="513" r:id="rId117"/>
    <p:sldId id="514" r:id="rId118"/>
    <p:sldId id="508" r:id="rId119"/>
    <p:sldId id="556" r:id="rId120"/>
    <p:sldId id="515" r:id="rId121"/>
    <p:sldId id="509" r:id="rId122"/>
    <p:sldId id="510" r:id="rId123"/>
    <p:sldId id="516" r:id="rId124"/>
    <p:sldId id="517" r:id="rId125"/>
    <p:sldId id="518" r:id="rId126"/>
    <p:sldId id="557" r:id="rId127"/>
    <p:sldId id="390" r:id="rId128"/>
    <p:sldId id="391" r:id="rId129"/>
    <p:sldId id="392" r:id="rId130"/>
    <p:sldId id="393" r:id="rId131"/>
    <p:sldId id="519" r:id="rId132"/>
    <p:sldId id="527" r:id="rId133"/>
    <p:sldId id="528" r:id="rId134"/>
    <p:sldId id="529" r:id="rId135"/>
    <p:sldId id="530" r:id="rId136"/>
    <p:sldId id="531" r:id="rId137"/>
    <p:sldId id="532" r:id="rId138"/>
    <p:sldId id="533" r:id="rId139"/>
    <p:sldId id="394" r:id="rId140"/>
    <p:sldId id="396" r:id="rId141"/>
    <p:sldId id="401" r:id="rId142"/>
    <p:sldId id="397" r:id="rId143"/>
    <p:sldId id="398" r:id="rId144"/>
    <p:sldId id="399" r:id="rId145"/>
    <p:sldId id="400" r:id="rId146"/>
    <p:sldId id="408" r:id="rId147"/>
    <p:sldId id="409" r:id="rId148"/>
    <p:sldId id="410" r:id="rId149"/>
    <p:sldId id="411" r:id="rId150"/>
    <p:sldId id="412" r:id="rId151"/>
    <p:sldId id="413" r:id="rId152"/>
    <p:sldId id="414" r:id="rId153"/>
    <p:sldId id="415" r:id="rId154"/>
    <p:sldId id="416" r:id="rId155"/>
    <p:sldId id="417" r:id="rId156"/>
    <p:sldId id="418" r:id="rId157"/>
    <p:sldId id="419" r:id="rId158"/>
    <p:sldId id="420" r:id="rId159"/>
    <p:sldId id="534" r:id="rId160"/>
    <p:sldId id="535" r:id="rId161"/>
    <p:sldId id="536" r:id="rId162"/>
    <p:sldId id="537" r:id="rId163"/>
    <p:sldId id="538" r:id="rId164"/>
    <p:sldId id="539" r:id="rId165"/>
    <p:sldId id="540" r:id="rId166"/>
    <p:sldId id="541" r:id="rId167"/>
    <p:sldId id="542" r:id="rId168"/>
    <p:sldId id="543" r:id="rId169"/>
    <p:sldId id="544" r:id="rId170"/>
    <p:sldId id="545" r:id="rId171"/>
    <p:sldId id="546" r:id="rId172"/>
    <p:sldId id="547" r:id="rId173"/>
    <p:sldId id="548" r:id="rId174"/>
    <p:sldId id="549" r:id="rId175"/>
    <p:sldId id="550" r:id="rId176"/>
    <p:sldId id="551" r:id="rId177"/>
    <p:sldId id="421" r:id="rId178"/>
    <p:sldId id="422" r:id="rId179"/>
    <p:sldId id="426" r:id="rId180"/>
    <p:sldId id="427" r:id="rId181"/>
    <p:sldId id="423" r:id="rId182"/>
    <p:sldId id="431" r:id="rId183"/>
    <p:sldId id="424" r:id="rId184"/>
    <p:sldId id="425" r:id="rId185"/>
    <p:sldId id="428" r:id="rId186"/>
    <p:sldId id="429" r:id="rId187"/>
    <p:sldId id="432" r:id="rId188"/>
    <p:sldId id="436" r:id="rId189"/>
    <p:sldId id="430" r:id="rId190"/>
    <p:sldId id="437" r:id="rId191"/>
    <p:sldId id="438" r:id="rId192"/>
    <p:sldId id="439" r:id="rId193"/>
    <p:sldId id="440" r:id="rId194"/>
    <p:sldId id="441" r:id="rId195"/>
    <p:sldId id="442" r:id="rId196"/>
    <p:sldId id="443" r:id="rId197"/>
    <p:sldId id="444" r:id="rId198"/>
    <p:sldId id="445" r:id="rId199"/>
    <p:sldId id="446" r:id="rId200"/>
    <p:sldId id="447" r:id="rId201"/>
    <p:sldId id="452" r:id="rId202"/>
    <p:sldId id="453" r:id="rId203"/>
    <p:sldId id="454" r:id="rId204"/>
    <p:sldId id="458" r:id="rId205"/>
    <p:sldId id="455" r:id="rId206"/>
    <p:sldId id="456" r:id="rId207"/>
    <p:sldId id="457" r:id="rId208"/>
    <p:sldId id="459" r:id="rId209"/>
    <p:sldId id="460" r:id="rId210"/>
    <p:sldId id="461" r:id="rId211"/>
    <p:sldId id="462" r:id="rId212"/>
    <p:sldId id="463" r:id="rId213"/>
    <p:sldId id="464" r:id="rId214"/>
    <p:sldId id="465" r:id="rId215"/>
    <p:sldId id="466" r:id="rId216"/>
    <p:sldId id="467" r:id="rId217"/>
    <p:sldId id="468" r:id="rId218"/>
    <p:sldId id="469" r:id="rId219"/>
    <p:sldId id="484" r:id="rId220"/>
    <p:sldId id="485" r:id="rId221"/>
    <p:sldId id="486" r:id="rId222"/>
    <p:sldId id="487" r:id="rId223"/>
    <p:sldId id="495" r:id="rId224"/>
    <p:sldId id="497" r:id="rId225"/>
    <p:sldId id="498" r:id="rId226"/>
    <p:sldId id="499" r:id="rId227"/>
    <p:sldId id="500" r:id="rId228"/>
    <p:sldId id="501" r:id="rId229"/>
    <p:sldId id="558" r:id="rId230"/>
    <p:sldId id="559" r:id="rId231"/>
    <p:sldId id="562" r:id="rId232"/>
    <p:sldId id="560" r:id="rId233"/>
    <p:sldId id="561" r:id="rId234"/>
  </p:sldIdLst>
  <p:sldSz cx="9144000" cy="6858000" type="screen4x3"/>
  <p:notesSz cx="7102475" cy="10236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99"/>
    <a:srgbClr val="0000B8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50" d="100"/>
          <a:sy n="50" d="100"/>
        </p:scale>
        <p:origin x="-1728" y="-35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slide" Target="slides/slide22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37" Type="http://schemas.openxmlformats.org/officeDocument/2006/relationships/viewProps" Target="viewProps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71" Type="http://schemas.openxmlformats.org/officeDocument/2006/relationships/slide" Target="slides/slide170.xml"/><Relationship Id="rId176" Type="http://schemas.openxmlformats.org/officeDocument/2006/relationships/slide" Target="slides/slide175.xml"/><Relationship Id="rId192" Type="http://schemas.openxmlformats.org/officeDocument/2006/relationships/slide" Target="slides/slide191.xml"/><Relationship Id="rId197" Type="http://schemas.openxmlformats.org/officeDocument/2006/relationships/slide" Target="slides/slide196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slide" Target="slides/slide165.xml"/><Relationship Id="rId182" Type="http://schemas.openxmlformats.org/officeDocument/2006/relationships/slide" Target="slides/slide181.xml"/><Relationship Id="rId187" Type="http://schemas.openxmlformats.org/officeDocument/2006/relationships/slide" Target="slides/slide186.xml"/><Relationship Id="rId217" Type="http://schemas.openxmlformats.org/officeDocument/2006/relationships/slide" Target="slides/slide21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38" Type="http://schemas.openxmlformats.org/officeDocument/2006/relationships/theme" Target="theme/theme1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2" Type="http://schemas.openxmlformats.org/officeDocument/2006/relationships/slide" Target="slides/slide201.xml"/><Relationship Id="rId207" Type="http://schemas.openxmlformats.org/officeDocument/2006/relationships/slide" Target="slides/slide206.xml"/><Relationship Id="rId223" Type="http://schemas.openxmlformats.org/officeDocument/2006/relationships/slide" Target="slides/slide222.xml"/><Relationship Id="rId228" Type="http://schemas.openxmlformats.org/officeDocument/2006/relationships/slide" Target="slides/slide22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3" Type="http://schemas.openxmlformats.org/officeDocument/2006/relationships/slide" Target="slides/slide212.xml"/><Relationship Id="rId218" Type="http://schemas.openxmlformats.org/officeDocument/2006/relationships/slide" Target="slides/slide217.xml"/><Relationship Id="rId234" Type="http://schemas.openxmlformats.org/officeDocument/2006/relationships/slide" Target="slides/slide233.xml"/><Relationship Id="rId239" Type="http://schemas.openxmlformats.org/officeDocument/2006/relationships/tableStyles" Target="tableStyle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219" Type="http://schemas.openxmlformats.org/officeDocument/2006/relationships/slide" Target="slides/slide21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0" Type="http://schemas.openxmlformats.org/officeDocument/2006/relationships/slide" Target="slides/slide229.xml"/><Relationship Id="rId235" Type="http://schemas.openxmlformats.org/officeDocument/2006/relationships/notesMaster" Target="notesMasters/notesMaster1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0" Type="http://schemas.openxmlformats.org/officeDocument/2006/relationships/slide" Target="slides/slide219.xml"/><Relationship Id="rId225" Type="http://schemas.openxmlformats.org/officeDocument/2006/relationships/slide" Target="slides/slide224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36" Type="http://schemas.openxmlformats.org/officeDocument/2006/relationships/presProps" Target="presProps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7739" cy="51181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3092" y="0"/>
            <a:ext cx="3077739" cy="51181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8BCAECED-F45E-4D53-9390-5D9A1EC2E946}" type="datetimeFigureOut">
              <a:rPr lang="en-US" smtClean="0"/>
              <a:pPr/>
              <a:t>6/10/2014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8100" cy="3838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10248" y="4862195"/>
            <a:ext cx="5681980" cy="4606290"/>
          </a:xfrm>
          <a:prstGeom prst="rect">
            <a:avLst/>
          </a:prstGeom>
        </p:spPr>
        <p:txBody>
          <a:bodyPr vert="horz" lIns="96661" tIns="48331" rIns="96661" bIns="48331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2614"/>
            <a:ext cx="3077739" cy="51181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3092" y="9722614"/>
            <a:ext cx="3077739" cy="51181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7E1CBEAD-6C79-4E45-B9D2-BCA34230AB34}" type="slidenum">
              <a:rPr lang="en-IN" smtClean="0"/>
              <a:pPr/>
              <a:t>‹#›</a:t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1CBEAD-6C79-4E45-B9D2-BCA34230AB34}" type="slidenum">
              <a:rPr lang="en-IN" smtClean="0"/>
              <a:pPr/>
              <a:t>1</a:t>
            </a:fld>
            <a:endParaRPr lang="en-IN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1CBEAD-6C79-4E45-B9D2-BCA34230AB34}" type="slidenum">
              <a:rPr lang="en-IN" smtClean="0"/>
              <a:pPr/>
              <a:t>36</a:t>
            </a:fld>
            <a:endParaRPr lang="en-I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C19EE-F410-4C48-A05C-28A3F87296A0}" type="datetimeFigureOut">
              <a:rPr lang="en-US" smtClean="0"/>
              <a:pPr/>
              <a:t>6/10/2014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0D08D-B5B3-44C2-ADA2-4518AD7F1FF8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C19EE-F410-4C48-A05C-28A3F87296A0}" type="datetimeFigureOut">
              <a:rPr lang="en-US" smtClean="0"/>
              <a:pPr/>
              <a:t>6/10/2014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0D08D-B5B3-44C2-ADA2-4518AD7F1FF8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C19EE-F410-4C48-A05C-28A3F87296A0}" type="datetimeFigureOut">
              <a:rPr lang="en-US" smtClean="0"/>
              <a:pPr/>
              <a:t>6/10/2014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0D08D-B5B3-44C2-ADA2-4518AD7F1FF8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C19EE-F410-4C48-A05C-28A3F87296A0}" type="datetimeFigureOut">
              <a:rPr lang="en-US" smtClean="0"/>
              <a:pPr/>
              <a:t>6/10/2014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0D08D-B5B3-44C2-ADA2-4518AD7F1FF8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C5050-6FF4-4F32-874D-905D294FD5E4}" type="datetimeFigureOut">
              <a:rPr lang="en-US" smtClean="0"/>
              <a:pPr/>
              <a:t>6/10/2014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730AC-7CE6-48F9-BBD6-D80F5062605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6934200" cy="715962"/>
          </a:xfrm>
        </p:spPr>
        <p:txBody>
          <a:bodyPr/>
          <a:lstStyle>
            <a:lvl1pPr>
              <a:defRPr sz="2800">
                <a:solidFill>
                  <a:srgbClr val="FF0000"/>
                </a:solidFill>
                <a:latin typeface="Aharoni" pitchFamily="2" charset="-79"/>
                <a:cs typeface="Aharoni" pitchFamily="2" charset="-79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buFont typeface="Wingdings" pitchFamily="2" charset="2"/>
              <a:buChar char="Ø"/>
              <a:defRPr sz="2400">
                <a:solidFill>
                  <a:srgbClr val="0000B8"/>
                </a:solidFill>
                <a:latin typeface="Aharoni" pitchFamily="2" charset="-79"/>
                <a:cs typeface="Aharoni" pitchFamily="2" charset="-79"/>
              </a:defRPr>
            </a:lvl1pPr>
            <a:lvl2pPr>
              <a:buFont typeface="Wingdings" pitchFamily="2" charset="2"/>
              <a:buChar char="Ø"/>
              <a:defRPr sz="2400">
                <a:solidFill>
                  <a:srgbClr val="000099"/>
                </a:solidFill>
                <a:latin typeface="Aharoni" pitchFamily="2" charset="-79"/>
                <a:cs typeface="Aharoni" pitchFamily="2" charset="-79"/>
              </a:defRPr>
            </a:lvl2pPr>
            <a:lvl3pPr>
              <a:defRPr sz="2400">
                <a:latin typeface="Aharoni" pitchFamily="2" charset="-79"/>
                <a:cs typeface="Aharoni" pitchFamily="2" charset="-79"/>
              </a:defRPr>
            </a:lvl3pPr>
            <a:lvl4pPr>
              <a:defRPr sz="2400">
                <a:latin typeface="Aharoni" pitchFamily="2" charset="-79"/>
                <a:cs typeface="Aharoni" pitchFamily="2" charset="-79"/>
              </a:defRPr>
            </a:lvl4pPr>
            <a:lvl5pPr>
              <a:defRPr sz="2400">
                <a:latin typeface="Aharoni" pitchFamily="2" charset="-79"/>
                <a:cs typeface="Aharoni" pitchFamily="2" charset="-79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C19EE-F410-4C48-A05C-28A3F87296A0}" type="datetimeFigureOut">
              <a:rPr lang="en-US" smtClean="0"/>
              <a:pPr/>
              <a:t>6/10/2014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0D08D-B5B3-44C2-ADA2-4518AD7F1FF8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C19EE-F410-4C48-A05C-28A3F87296A0}" type="datetimeFigureOut">
              <a:rPr lang="en-US" smtClean="0"/>
              <a:pPr/>
              <a:t>6/10/2014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0D08D-B5B3-44C2-ADA2-4518AD7F1FF8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6934200" cy="715962"/>
          </a:xfrm>
        </p:spPr>
        <p:txBody>
          <a:bodyPr/>
          <a:lstStyle>
            <a:lvl1pPr>
              <a:defRPr sz="2800" b="1">
                <a:solidFill>
                  <a:srgbClr val="FF0000"/>
                </a:solidFill>
                <a:latin typeface="Aharoni" pitchFamily="2" charset="-79"/>
                <a:cs typeface="Aharoni" pitchFamily="2" charset="-79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IN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C19EE-F410-4C48-A05C-28A3F87296A0}" type="datetimeFigureOut">
              <a:rPr lang="en-US" smtClean="0"/>
              <a:pPr/>
              <a:t>6/10/2014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0D08D-B5B3-44C2-ADA2-4518AD7F1FF8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C19EE-F410-4C48-A05C-28A3F87296A0}" type="datetimeFigureOut">
              <a:rPr lang="en-US" smtClean="0"/>
              <a:pPr/>
              <a:t>6/10/2014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0D08D-B5B3-44C2-ADA2-4518AD7F1FF8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IN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C19EE-F410-4C48-A05C-28A3F87296A0}" type="datetimeFigureOut">
              <a:rPr lang="en-US" smtClean="0"/>
              <a:pPr/>
              <a:t>6/10/2014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0D08D-B5B3-44C2-ADA2-4518AD7F1FF8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C19EE-F410-4C48-A05C-28A3F87296A0}" type="datetimeFigureOut">
              <a:rPr lang="en-US" smtClean="0"/>
              <a:pPr/>
              <a:t>6/10/2014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0D08D-B5B3-44C2-ADA2-4518AD7F1FF8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C19EE-F410-4C48-A05C-28A3F87296A0}" type="datetimeFigureOut">
              <a:rPr lang="en-US" smtClean="0"/>
              <a:pPr/>
              <a:t>6/10/2014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0D08D-B5B3-44C2-ADA2-4518AD7F1FF8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C19EE-F410-4C48-A05C-28A3F87296A0}" type="datetimeFigureOut">
              <a:rPr lang="en-US" smtClean="0"/>
              <a:pPr/>
              <a:t>6/10/2014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0D08D-B5B3-44C2-ADA2-4518AD7F1FF8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5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6629400" cy="7159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" y="13716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8C19EE-F410-4C48-A05C-28A3F87296A0}" type="datetimeFigureOut">
              <a:rPr lang="en-US" smtClean="0"/>
              <a:pPr/>
              <a:t>6/10/2014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30D08D-B5B3-44C2-ADA2-4518AD7F1FF8}" type="slidenum">
              <a:rPr lang="en-IN" smtClean="0"/>
              <a:pPr/>
              <a:t>‹#›</a:t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73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60" r:id="rId13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2800" b="1" kern="1200">
          <a:solidFill>
            <a:srgbClr val="FF0000"/>
          </a:solidFill>
          <a:latin typeface="Aharoni" pitchFamily="2" charset="-79"/>
          <a:ea typeface="+mj-ea"/>
          <a:cs typeface="Aharoni" pitchFamily="2" charset="-79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" y="2819400"/>
            <a:ext cx="7772400" cy="1470025"/>
          </a:xfrm>
        </p:spPr>
        <p:txBody>
          <a:bodyPr/>
          <a:lstStyle/>
          <a:p>
            <a:r>
              <a:rPr lang="en-US" dirty="0" smtClean="0"/>
              <a:t>Mule Essentials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Where is BUS?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endParaRPr lang="en-US" dirty="0" smtClean="0"/>
          </a:p>
          <a:p>
            <a:pPr lvl="1"/>
            <a:r>
              <a:rPr lang="en-IN" dirty="0" smtClean="0"/>
              <a:t> So, </a:t>
            </a:r>
            <a:r>
              <a:rPr lang="en-IN" b="1" dirty="0" smtClean="0">
                <a:solidFill>
                  <a:srgbClr val="FF0000"/>
                </a:solidFill>
              </a:rPr>
              <a:t>Bus is as set of queues </a:t>
            </a:r>
            <a:r>
              <a:rPr lang="en-IN" dirty="0" smtClean="0"/>
              <a:t>through which data can be sent and received</a:t>
            </a:r>
          </a:p>
          <a:p>
            <a:pPr lvl="1"/>
            <a:endParaRPr lang="en-US" dirty="0" smtClean="0"/>
          </a:p>
          <a:p>
            <a:pPr lvl="1"/>
            <a:r>
              <a:rPr lang="en-IN" dirty="0" smtClean="0"/>
              <a:t>Typically an application adapter will have </a:t>
            </a:r>
            <a:r>
              <a:rPr lang="en-IN" b="1" dirty="0" smtClean="0">
                <a:solidFill>
                  <a:srgbClr val="FF0000"/>
                </a:solidFill>
              </a:rPr>
              <a:t>an inbound and outbound queue </a:t>
            </a:r>
            <a:r>
              <a:rPr lang="en-IN" dirty="0" smtClean="0"/>
              <a:t>to receive and send messages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" dur="1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Collection Splitter Example</a:t>
            </a:r>
            <a:endParaRPr lang="en-IN" dirty="0"/>
          </a:p>
        </p:txBody>
      </p:sp>
      <p:pic>
        <p:nvPicPr>
          <p:cNvPr id="3" name="Content Placeholder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1326444"/>
            <a:ext cx="8534400" cy="55315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6705600" y="4191000"/>
            <a:ext cx="2438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>
                <a:solidFill>
                  <a:srgbClr val="FF0000"/>
                </a:solidFill>
              </a:rPr>
              <a:t>How many times is Result logger executed in this case ? </a:t>
            </a:r>
            <a:endParaRPr lang="en-IN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In the Previous example, how to make sure that Result Logger is executed only once after all </a:t>
            </a:r>
            <a:r>
              <a:rPr lang="en-IN" dirty="0" err="1" smtClean="0"/>
              <a:t>splitted</a:t>
            </a:r>
            <a:r>
              <a:rPr lang="en-IN" dirty="0" smtClean="0"/>
              <a:t> messages are processed by </a:t>
            </a:r>
          </a:p>
          <a:p>
            <a:pPr>
              <a:buNone/>
            </a:pPr>
            <a:r>
              <a:rPr lang="en-IN" dirty="0" smtClean="0"/>
              <a:t>	</a:t>
            </a:r>
            <a:r>
              <a:rPr lang="en-IN" dirty="0" err="1" smtClean="0"/>
              <a:t>OrderProcessor</a:t>
            </a:r>
            <a:endParaRPr lang="en-IN" dirty="0" smtClean="0"/>
          </a:p>
          <a:p>
            <a:pPr>
              <a:buNone/>
            </a:pPr>
            <a:endParaRPr lang="en-IN" dirty="0" smtClean="0"/>
          </a:p>
          <a:p>
            <a:pPr>
              <a:buNone/>
            </a:pPr>
            <a:r>
              <a:rPr lang="en-IN" dirty="0" smtClean="0"/>
              <a:t>Solution : Use </a:t>
            </a:r>
            <a:r>
              <a:rPr lang="en-IN" b="1" dirty="0" smtClean="0">
                <a:solidFill>
                  <a:srgbClr val="FF0000"/>
                </a:solidFill>
              </a:rPr>
              <a:t>Collection Aggregator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Aggregator Pattern</a:t>
            </a:r>
            <a:endParaRPr lang="en-IN" dirty="0"/>
          </a:p>
        </p:txBody>
      </p:sp>
      <p:pic>
        <p:nvPicPr>
          <p:cNvPr id="5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066800"/>
            <a:ext cx="8255000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Collection Aggregator</a:t>
            </a:r>
            <a:endParaRPr lang="en-IN" dirty="0"/>
          </a:p>
        </p:txBody>
      </p:sp>
      <p:pic>
        <p:nvPicPr>
          <p:cNvPr id="5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599" y="1143000"/>
            <a:ext cx="8317149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IN" dirty="0" smtClean="0"/>
              <a:t>What is the result message type after Collection Aggregator is executed ?</a:t>
            </a:r>
          </a:p>
          <a:p>
            <a:endParaRPr lang="en-IN" dirty="0" smtClean="0"/>
          </a:p>
          <a:p>
            <a:r>
              <a:rPr lang="en-IN" dirty="0" smtClean="0"/>
              <a:t>Is it DefaultMuleMessage ?</a:t>
            </a:r>
          </a:p>
          <a:p>
            <a:endParaRPr lang="en-IN" dirty="0" smtClean="0"/>
          </a:p>
          <a:p>
            <a:r>
              <a:rPr lang="en-IN" dirty="0" smtClean="0"/>
              <a:t>No . It is DefaultMesageCollection.</a:t>
            </a:r>
          </a:p>
          <a:p>
            <a:endParaRPr lang="en-IN" dirty="0" smtClean="0"/>
          </a:p>
          <a:p>
            <a:r>
              <a:rPr lang="en-IN" dirty="0" smtClean="0"/>
              <a:t>DefaultMesageCollection is a collection of DefaultMuleMessage  objects.</a:t>
            </a:r>
          </a:p>
          <a:p>
            <a:endParaRPr lang="en-IN" dirty="0" smtClean="0"/>
          </a:p>
          <a:p>
            <a:r>
              <a:rPr lang="en-IN" dirty="0" smtClean="0"/>
              <a:t>How to convert DefaultMesageCollection  to DefaultMuleMessage  with payload as List of payloads of individual messages ?</a:t>
            </a:r>
          </a:p>
          <a:p>
            <a:endParaRPr lang="en-IN" dirty="0" smtClean="0"/>
          </a:p>
          <a:p>
            <a:r>
              <a:rPr lang="en-IN" dirty="0" smtClean="0"/>
              <a:t>Use </a:t>
            </a:r>
            <a:endParaRPr lang="en-IN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00200" y="5638800"/>
            <a:ext cx="4114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85800" y="2819400"/>
            <a:ext cx="7772400" cy="1362075"/>
          </a:xfrm>
        </p:spPr>
        <p:txBody>
          <a:bodyPr/>
          <a:lstStyle/>
          <a:p>
            <a:r>
              <a:rPr lang="en-IN" dirty="0" smtClean="0"/>
              <a:t>Lab 7 – implement Collection Splitter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Splitter – Aggregator Example</a:t>
            </a:r>
            <a:endParaRPr lang="en-IN" dirty="0"/>
          </a:p>
        </p:txBody>
      </p:sp>
      <p:pic>
        <p:nvPicPr>
          <p:cNvPr id="1229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990600"/>
            <a:ext cx="8761750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The </a:t>
            </a:r>
            <a:r>
              <a:rPr lang="en-IN" b="1" dirty="0" smtClean="0">
                <a:solidFill>
                  <a:srgbClr val="FF0000"/>
                </a:solidFill>
              </a:rPr>
              <a:t>List Message Splitter router </a:t>
            </a:r>
            <a:r>
              <a:rPr lang="en-IN" dirty="0" smtClean="0"/>
              <a:t>accepts a list of objects that will be routed to different endpoints. </a:t>
            </a:r>
          </a:p>
          <a:p>
            <a:endParaRPr lang="en-IN" dirty="0" smtClean="0"/>
          </a:p>
          <a:p>
            <a:r>
              <a:rPr lang="en-IN" dirty="0" smtClean="0"/>
              <a:t>The actual endpoint used for each object in the list is determined by a filter configured on the endpoint itself. </a:t>
            </a:r>
          </a:p>
          <a:p>
            <a:endParaRPr lang="en-IN" dirty="0" smtClean="0"/>
          </a:p>
          <a:p>
            <a:endParaRPr lang="en-IN" dirty="0" smtClean="0"/>
          </a:p>
          <a:p>
            <a:r>
              <a:rPr lang="en-IN" dirty="0" smtClean="0"/>
              <a:t>If the endpoint's filter accepts the object, the endpoint will be used to route the object.</a:t>
            </a:r>
          </a:p>
          <a:p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28600" y="1295400"/>
            <a:ext cx="8229600" cy="5029200"/>
          </a:xfrm>
        </p:spPr>
        <p:txBody>
          <a:bodyPr/>
          <a:lstStyle/>
          <a:p>
            <a:r>
              <a:rPr lang="en-IN" dirty="0" smtClean="0"/>
              <a:t>Adds 3  message headers  to each element</a:t>
            </a:r>
          </a:p>
          <a:p>
            <a:pPr lvl="1"/>
            <a:r>
              <a:rPr lang="en-US" dirty="0" smtClean="0"/>
              <a:t>Correlation Id</a:t>
            </a:r>
          </a:p>
          <a:p>
            <a:pPr lvl="1"/>
            <a:r>
              <a:rPr lang="en-US" dirty="0" smtClean="0"/>
              <a:t> Correlation Group Size</a:t>
            </a:r>
          </a:p>
          <a:p>
            <a:pPr lvl="1"/>
            <a:r>
              <a:rPr lang="en-US" dirty="0" smtClean="0"/>
              <a:t>Correlation Number</a:t>
            </a:r>
            <a:endParaRPr lang="en-IN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4600" y="3048000"/>
            <a:ext cx="5334000" cy="35869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b="1" dirty="0" smtClean="0"/>
              <a:t/>
            </a:r>
            <a:br>
              <a:rPr lang="en-IN" b="1" dirty="0" smtClean="0"/>
            </a:br>
            <a:r>
              <a:rPr lang="en-IN" b="1" dirty="0" smtClean="0"/>
              <a:t>Expression Splitter Router</a:t>
            </a:r>
            <a:br>
              <a:rPr lang="en-IN" b="1" dirty="0" smtClean="0"/>
            </a:br>
            <a:endParaRPr lang="en-IN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52400" y="1371600"/>
            <a:ext cx="8229600" cy="4525963"/>
          </a:xfrm>
        </p:spPr>
        <p:txBody>
          <a:bodyPr/>
          <a:lstStyle/>
          <a:p>
            <a:r>
              <a:rPr lang="en-IN" dirty="0" smtClean="0"/>
              <a:t>This router is similar to the list message splitter router, but it splits the message based on an expression</a:t>
            </a:r>
            <a:endParaRPr lang="en-IN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3124200"/>
            <a:ext cx="8001000" cy="281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090" name="Picture 2" descr="C:\Users\Siva\Desktop\esb-basic3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0" y="1371600"/>
            <a:ext cx="5617438" cy="4419600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6400800" y="1371600"/>
            <a:ext cx="236220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 smtClean="0">
                <a:solidFill>
                  <a:srgbClr val="FF0000"/>
                </a:solidFill>
              </a:rPr>
              <a:t>The ESB Adapter is really where a lot of the magic happens. </a:t>
            </a:r>
          </a:p>
          <a:p>
            <a:endParaRPr lang="en-IN" dirty="0" smtClean="0">
              <a:solidFill>
                <a:srgbClr val="FF0000"/>
              </a:solidFill>
            </a:endParaRPr>
          </a:p>
          <a:p>
            <a:endParaRPr lang="en-IN" dirty="0" smtClean="0">
              <a:solidFill>
                <a:srgbClr val="FF0000"/>
              </a:solidFill>
            </a:endParaRPr>
          </a:p>
          <a:p>
            <a:endParaRPr lang="en-IN" dirty="0" smtClean="0">
              <a:solidFill>
                <a:srgbClr val="FF0000"/>
              </a:solidFill>
            </a:endParaRPr>
          </a:p>
          <a:p>
            <a:endParaRPr lang="en-IN" dirty="0" smtClean="0">
              <a:solidFill>
                <a:srgbClr val="FF0000"/>
              </a:solidFill>
            </a:endParaRPr>
          </a:p>
          <a:p>
            <a:r>
              <a:rPr lang="en-IN" dirty="0" smtClean="0">
                <a:solidFill>
                  <a:srgbClr val="FF0000"/>
                </a:solidFill>
              </a:rPr>
              <a:t>This is where data marshaling, transformation, security, transaction management and mediation is handled. </a:t>
            </a:r>
            <a:endParaRPr lang="en-IN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762000" y="3048000"/>
            <a:ext cx="7772400" cy="1362075"/>
          </a:xfrm>
        </p:spPr>
        <p:txBody>
          <a:bodyPr/>
          <a:lstStyle/>
          <a:p>
            <a:r>
              <a:rPr lang="en-US" dirty="0" smtClean="0"/>
              <a:t>LAB 7 SPLITTER AGGREGATOR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Async</a:t>
            </a:r>
            <a:r>
              <a:rPr lang="en-US" dirty="0" smtClean="0"/>
              <a:t> Wire tap</a:t>
            </a:r>
            <a:endParaRPr lang="en-IN" dirty="0"/>
          </a:p>
        </p:txBody>
      </p:sp>
      <p:pic>
        <p:nvPicPr>
          <p:cNvPr id="5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1295400"/>
            <a:ext cx="8077200" cy="48201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 Each</a:t>
            </a:r>
            <a:endParaRPr lang="en-IN" dirty="0"/>
          </a:p>
        </p:txBody>
      </p:sp>
      <p:pic>
        <p:nvPicPr>
          <p:cNvPr id="5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1371600"/>
            <a:ext cx="7772400" cy="50639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 Each Code Example</a:t>
            </a:r>
            <a:endParaRPr lang="en-IN" dirty="0"/>
          </a:p>
        </p:txBody>
      </p:sp>
      <p:pic>
        <p:nvPicPr>
          <p:cNvPr id="5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66799" y="1981200"/>
            <a:ext cx="5878643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276600"/>
            <a:ext cx="7772400" cy="1362075"/>
          </a:xfrm>
        </p:spPr>
        <p:txBody>
          <a:bodyPr/>
          <a:lstStyle/>
          <a:p>
            <a:r>
              <a:rPr lang="en-IN" dirty="0" smtClean="0"/>
              <a:t>LOAN BROKER APP STEP BY STEP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1600200"/>
            <a:ext cx="8233954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676400"/>
            <a:ext cx="8675914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Look up Credit Profile</a:t>
            </a:r>
            <a:endParaRPr lang="en-IN" dirty="0"/>
          </a:p>
        </p:txBody>
      </p:sp>
      <p:pic>
        <p:nvPicPr>
          <p:cNvPr id="4100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1295400"/>
            <a:ext cx="6858000" cy="25691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1000" y="3962400"/>
            <a:ext cx="8077200" cy="2477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6553200" cy="381000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Create Lookup banks </a:t>
            </a:r>
            <a:r>
              <a:rPr lang="en-IN" dirty="0" err="1" smtClean="0"/>
              <a:t>subflow</a:t>
            </a:r>
            <a:r>
              <a:rPr lang="en-IN" dirty="0" smtClean="0"/>
              <a:t> as below</a:t>
            </a:r>
            <a:endParaRPr lang="en-IN" dirty="0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00200" y="1447800"/>
            <a:ext cx="4495800" cy="51470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1447800"/>
            <a:ext cx="8173512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Why </a:t>
            </a:r>
            <a:r>
              <a:rPr lang="en-US" dirty="0" err="1" smtClean="0"/>
              <a:t>Esb</a:t>
            </a:r>
            <a:r>
              <a:rPr lang="en-US" dirty="0" smtClean="0"/>
              <a:t>?</a:t>
            </a:r>
            <a:endParaRPr lang="en-IN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 smtClean="0"/>
              <a:t>Better approach than point-to-point integration because the integration logic is decoupled from the applications managed in a container that provides </a:t>
            </a:r>
          </a:p>
          <a:p>
            <a:pPr>
              <a:buNone/>
            </a:pPr>
            <a:endParaRPr lang="en-IN" dirty="0" smtClean="0"/>
          </a:p>
          <a:p>
            <a:pPr lvl="1"/>
            <a:r>
              <a:rPr lang="en-IN" dirty="0" smtClean="0"/>
              <a:t>security, </a:t>
            </a:r>
          </a:p>
          <a:p>
            <a:pPr lvl="1"/>
            <a:r>
              <a:rPr lang="en-IN" dirty="0" smtClean="0"/>
              <a:t>transaction management, </a:t>
            </a:r>
          </a:p>
          <a:p>
            <a:pPr lvl="1"/>
            <a:r>
              <a:rPr lang="en-IN" dirty="0" smtClean="0"/>
              <a:t>reliability patterns and </a:t>
            </a:r>
          </a:p>
          <a:p>
            <a:pPr lvl="1"/>
            <a:r>
              <a:rPr lang="en-IN" dirty="0" smtClean="0"/>
              <a:t>crucial monitoring and tracking capabilities. </a:t>
            </a:r>
          </a:p>
          <a:p>
            <a:pPr>
              <a:buNone/>
            </a:pP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" dur="1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7" dur="1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2" dur="1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7" dur="1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Create 5 Bank Flows as follows</a:t>
            </a:r>
            <a:endParaRPr lang="en-IN" dirty="0"/>
          </a:p>
        </p:txBody>
      </p:sp>
      <p:pic>
        <p:nvPicPr>
          <p:cNvPr id="5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14400" y="1371600"/>
            <a:ext cx="3886200" cy="25320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3886200"/>
            <a:ext cx="8531795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Look up loan quote </a:t>
            </a:r>
            <a:r>
              <a:rPr lang="en-IN" dirty="0" err="1" smtClean="0"/>
              <a:t>subflow</a:t>
            </a:r>
            <a:endParaRPr lang="en-IN" dirty="0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1295400"/>
            <a:ext cx="7848111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" y="1447800"/>
            <a:ext cx="7746707" cy="541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38200" y="2209800"/>
            <a:ext cx="7304066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2133600"/>
            <a:ext cx="8023525" cy="32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Find Lowest Quote Flow</a:t>
            </a:r>
            <a:endParaRPr lang="en-IN" dirty="0"/>
          </a:p>
        </p:txBody>
      </p:sp>
      <p:pic>
        <p:nvPicPr>
          <p:cNvPr id="112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14399" y="1371600"/>
            <a:ext cx="6769151" cy="403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Find Lowest Quote Flow</a:t>
            </a:r>
            <a:endParaRPr lang="en-IN" dirty="0"/>
          </a:p>
        </p:txBody>
      </p:sp>
      <p:pic>
        <p:nvPicPr>
          <p:cNvPr id="1229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1371600"/>
            <a:ext cx="7990514" cy="266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3124200"/>
            <a:ext cx="7772400" cy="1362075"/>
          </a:xfrm>
        </p:spPr>
        <p:txBody>
          <a:bodyPr/>
          <a:lstStyle/>
          <a:p>
            <a:r>
              <a:rPr lang="en-IN" dirty="0" smtClean="0"/>
              <a:t>http transport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Http Transport</a:t>
            </a:r>
            <a:endParaRPr lang="en-IN" dirty="0"/>
          </a:p>
        </p:txBody>
      </p:sp>
      <p:pic>
        <p:nvPicPr>
          <p:cNvPr id="1433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570741" y="1371600"/>
            <a:ext cx="7850117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Http Custom Properties</a:t>
            </a:r>
            <a:endParaRPr lang="en-IN" dirty="0"/>
          </a:p>
        </p:txBody>
      </p:sp>
      <p:pic>
        <p:nvPicPr>
          <p:cNvPr id="1536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623202" y="1371600"/>
            <a:ext cx="7745195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ESBs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IBM </a:t>
            </a:r>
            <a:r>
              <a:rPr lang="en-IN" dirty="0" err="1" smtClean="0"/>
              <a:t>Websphere</a:t>
            </a:r>
            <a:r>
              <a:rPr lang="en-IN" dirty="0" smtClean="0"/>
              <a:t> ESB</a:t>
            </a:r>
          </a:p>
          <a:p>
            <a:r>
              <a:rPr lang="en-IN" dirty="0" err="1" smtClean="0"/>
              <a:t>Tibco</a:t>
            </a:r>
            <a:r>
              <a:rPr lang="en-IN" dirty="0" smtClean="0"/>
              <a:t> Active Matrix ESB</a:t>
            </a:r>
          </a:p>
          <a:p>
            <a:r>
              <a:rPr lang="en-IN" dirty="0" smtClean="0"/>
              <a:t>Oracle ESB</a:t>
            </a:r>
          </a:p>
          <a:p>
            <a:r>
              <a:rPr lang="en-IN" dirty="0" smtClean="0"/>
              <a:t>Sonic ESB</a:t>
            </a:r>
          </a:p>
          <a:p>
            <a:r>
              <a:rPr lang="en-IN" dirty="0" smtClean="0"/>
              <a:t>Microsoft BizTalk Server</a:t>
            </a:r>
          </a:p>
          <a:p>
            <a:r>
              <a:rPr lang="en-IN" dirty="0" smtClean="0"/>
              <a:t>Apache Service Mix</a:t>
            </a:r>
          </a:p>
          <a:p>
            <a:r>
              <a:rPr lang="en-IN" dirty="0" smtClean="0"/>
              <a:t>JBOSS ESB</a:t>
            </a:r>
          </a:p>
          <a:p>
            <a:r>
              <a:rPr lang="en-IN" dirty="0" smtClean="0"/>
              <a:t>Ws02 ESB</a:t>
            </a:r>
          </a:p>
          <a:p>
            <a:endParaRPr lang="en-IN" dirty="0" smtClean="0"/>
          </a:p>
          <a:p>
            <a:r>
              <a:rPr lang="en-IN" dirty="0" smtClean="0"/>
              <a:t>MULE ESB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Http Content Type</a:t>
            </a:r>
            <a:endParaRPr lang="en-IN" dirty="0"/>
          </a:p>
        </p:txBody>
      </p:sp>
      <p:pic>
        <p:nvPicPr>
          <p:cNvPr id="1638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772570" y="1371600"/>
            <a:ext cx="744646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Http Polling Connector Example</a:t>
            </a:r>
            <a:endParaRPr lang="en-IN" dirty="0"/>
          </a:p>
        </p:txBody>
      </p:sp>
      <p:pic>
        <p:nvPicPr>
          <p:cNvPr id="5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371600"/>
            <a:ext cx="8999188" cy="441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048000"/>
            <a:ext cx="7772400" cy="1362075"/>
          </a:xfrm>
        </p:spPr>
        <p:txBody>
          <a:bodyPr/>
          <a:lstStyle/>
          <a:p>
            <a:r>
              <a:rPr lang="en-IN" dirty="0" smtClean="0"/>
              <a:t>Https in mule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7926388" cy="33813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Generating </a:t>
            </a:r>
            <a:r>
              <a:rPr lang="en-US" dirty="0" err="1" smtClean="0"/>
              <a:t>keystore</a:t>
            </a:r>
            <a:endParaRPr lang="en-IN" dirty="0" smtClean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0" y="1295400"/>
            <a:ext cx="8224837" cy="5059362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We will use </a:t>
            </a:r>
            <a:r>
              <a:rPr lang="en-US" b="1" dirty="0" err="1" smtClean="0">
                <a:solidFill>
                  <a:srgbClr val="FF0000"/>
                </a:solidFill>
              </a:rPr>
              <a:t>keytool</a:t>
            </a:r>
            <a:r>
              <a:rPr lang="en-US" dirty="0" smtClean="0"/>
              <a:t> in JDK  to generate </a:t>
            </a:r>
            <a:r>
              <a:rPr lang="en-US" dirty="0" err="1" smtClean="0"/>
              <a:t>keystore</a:t>
            </a:r>
            <a:r>
              <a:rPr lang="en-US" dirty="0" smtClean="0"/>
              <a:t> which store the private and public keys.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Gave </a:t>
            </a:r>
            <a:r>
              <a:rPr lang="en-US" dirty="0" err="1" smtClean="0"/>
              <a:t>Keystore</a:t>
            </a:r>
            <a:r>
              <a:rPr lang="en-US" dirty="0" smtClean="0"/>
              <a:t> </a:t>
            </a:r>
            <a:r>
              <a:rPr lang="en-US" dirty="0" err="1" smtClean="0"/>
              <a:t>passwd</a:t>
            </a:r>
            <a:r>
              <a:rPr lang="en-US" dirty="0" smtClean="0"/>
              <a:t> as server</a:t>
            </a:r>
          </a:p>
          <a:p>
            <a:r>
              <a:rPr lang="en-US" dirty="0" smtClean="0"/>
              <a:t>Gave password for alias serveralias1  as serveralias1</a:t>
            </a:r>
          </a:p>
          <a:p>
            <a:endParaRPr lang="en-IN" dirty="0" smtClean="0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0" y="2209800"/>
            <a:ext cx="7312925" cy="30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7926388" cy="338138"/>
          </a:xfrm>
        </p:spPr>
        <p:txBody>
          <a:bodyPr>
            <a:normAutofit fontScale="90000"/>
          </a:bodyPr>
          <a:lstStyle/>
          <a:p>
            <a:r>
              <a:rPr lang="en-IN" smtClean="0"/>
              <a:t>How to  list the certificates from a keystore ?</a:t>
            </a:r>
          </a:p>
        </p:txBody>
      </p:sp>
      <p:pic>
        <p:nvPicPr>
          <p:cNvPr id="5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533400" y="2133600"/>
            <a:ext cx="8328025" cy="3200400"/>
          </a:xfr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7926388" cy="338138"/>
          </a:xfrm>
        </p:spPr>
        <p:txBody>
          <a:bodyPr>
            <a:normAutofit fontScale="90000"/>
          </a:bodyPr>
          <a:lstStyle/>
          <a:p>
            <a:r>
              <a:rPr lang="en-IN" smtClean="0"/>
              <a:t>How to export a certificte from keystore ?</a:t>
            </a:r>
          </a:p>
        </p:txBody>
      </p:sp>
      <p:pic>
        <p:nvPicPr>
          <p:cNvPr id="5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228600" y="1447800"/>
            <a:ext cx="8531225" cy="1828800"/>
          </a:xfr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7926388" cy="338138"/>
          </a:xfrm>
        </p:spPr>
        <p:txBody>
          <a:bodyPr>
            <a:normAutofit fontScale="90000"/>
          </a:bodyPr>
          <a:lstStyle/>
          <a:p>
            <a:r>
              <a:rPr lang="en-IN" smtClean="0"/>
              <a:t>How to import a certificate into truststore ?</a:t>
            </a:r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1828800"/>
            <a:ext cx="8178800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/>
              <a:t>Key Store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 smtClean="0"/>
              <a:t>Key Store</a:t>
            </a:r>
            <a:r>
              <a:rPr lang="en-IN" dirty="0" smtClean="0"/>
              <a:t> (</a:t>
            </a:r>
            <a:r>
              <a:rPr lang="en-IN" dirty="0" err="1" smtClean="0"/>
              <a:t>tls</a:t>
            </a:r>
            <a:r>
              <a:rPr lang="en-IN" dirty="0" smtClean="0"/>
              <a:t>-key-store in Mule): A </a:t>
            </a:r>
            <a:r>
              <a:rPr lang="en-IN" dirty="0" err="1" smtClean="0"/>
              <a:t>keystore</a:t>
            </a:r>
            <a:r>
              <a:rPr lang="en-IN" dirty="0" smtClean="0"/>
              <a:t> contains private keys, and the certificates with their corresponding public/private keys. You only need this if Mule is exposing an HTTP endpoint (server)  .</a:t>
            </a:r>
          </a:p>
          <a:p>
            <a:endParaRPr lang="en-IN" dirty="0" smtClean="0"/>
          </a:p>
          <a:p>
            <a:r>
              <a:rPr lang="en-IN" dirty="0" smtClean="0"/>
              <a:t>In Mule, this is defined with the ‘</a:t>
            </a:r>
            <a:r>
              <a:rPr lang="en-IN" b="1" dirty="0" err="1" smtClean="0">
                <a:solidFill>
                  <a:srgbClr val="FF0000"/>
                </a:solidFill>
              </a:rPr>
              <a:t>tls</a:t>
            </a:r>
            <a:r>
              <a:rPr lang="en-IN" b="1" dirty="0" smtClean="0">
                <a:solidFill>
                  <a:srgbClr val="FF0000"/>
                </a:solidFill>
              </a:rPr>
              <a:t>-key-store</a:t>
            </a:r>
            <a:r>
              <a:rPr lang="en-IN" dirty="0" smtClean="0"/>
              <a:t>’ attribute on the HTTPS connector.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IN" b="1" dirty="0" smtClean="0"/>
              <a:t>Trust Store</a:t>
            </a:r>
            <a:r>
              <a:rPr lang="en-IN" dirty="0" smtClean="0"/>
              <a:t> (</a:t>
            </a:r>
            <a:r>
              <a:rPr lang="en-IN" dirty="0" err="1" smtClean="0"/>
              <a:t>tls</a:t>
            </a:r>
            <a:r>
              <a:rPr lang="en-IN" dirty="0" smtClean="0"/>
              <a:t>-server in Mule): used as a repository of CA (certificate authority) or simple certificates that the should be trusted </a:t>
            </a:r>
          </a:p>
          <a:p>
            <a:endParaRPr lang="en-IN" dirty="0" smtClean="0"/>
          </a:p>
          <a:p>
            <a:r>
              <a:rPr lang="en-IN" dirty="0" smtClean="0"/>
              <a:t>This is used to store all the trusted client certificates</a:t>
            </a:r>
          </a:p>
          <a:p>
            <a:endParaRPr lang="en-IN" dirty="0" smtClean="0"/>
          </a:p>
          <a:p>
            <a:r>
              <a:rPr lang="en-IN" dirty="0" smtClean="0"/>
              <a:t>Note: this is only required  u want the server to validate the client certificate also</a:t>
            </a:r>
          </a:p>
          <a:p>
            <a:endParaRPr lang="en-IN" dirty="0" smtClean="0"/>
          </a:p>
          <a:p>
            <a:r>
              <a:rPr lang="en-IN" dirty="0" smtClean="0"/>
              <a:t> In Mule, this is configured using the ‘</a:t>
            </a:r>
            <a:r>
              <a:rPr lang="en-IN" b="1" dirty="0" err="1" smtClean="0">
                <a:solidFill>
                  <a:srgbClr val="FF0000"/>
                </a:solidFill>
              </a:rPr>
              <a:t>tls</a:t>
            </a:r>
            <a:r>
              <a:rPr lang="en-IN" b="1" dirty="0" smtClean="0">
                <a:solidFill>
                  <a:srgbClr val="FF0000"/>
                </a:solidFill>
              </a:rPr>
              <a:t>-server’ </a:t>
            </a:r>
            <a:r>
              <a:rPr lang="en-IN" dirty="0" smtClean="0"/>
              <a:t>attribute on the HTTPS connector.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414278" y="1371600"/>
            <a:ext cx="8163043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3048000"/>
            <a:ext cx="7772400" cy="1362075"/>
          </a:xfrm>
        </p:spPr>
        <p:txBody>
          <a:bodyPr/>
          <a:lstStyle/>
          <a:p>
            <a:r>
              <a:rPr lang="en-US" dirty="0" smtClean="0"/>
              <a:t>Introduction to mule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Https Connector Configuration</a:t>
            </a:r>
            <a:endParaRPr lang="en-IN" dirty="0"/>
          </a:p>
        </p:txBody>
      </p:sp>
      <p:pic>
        <p:nvPicPr>
          <p:cNvPr id="1945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1219200"/>
            <a:ext cx="8181650" cy="403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200400"/>
            <a:ext cx="7772400" cy="1362075"/>
          </a:xfrm>
        </p:spPr>
        <p:txBody>
          <a:bodyPr/>
          <a:lstStyle/>
          <a:p>
            <a:r>
              <a:rPr lang="en-IN" dirty="0" smtClean="0"/>
              <a:t>LAB 8 – Implement Http polling and Https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895600"/>
            <a:ext cx="7772400" cy="1362075"/>
          </a:xfrm>
        </p:spPr>
        <p:txBody>
          <a:bodyPr/>
          <a:lstStyle/>
          <a:p>
            <a:r>
              <a:rPr lang="en-IN" dirty="0" smtClean="0"/>
              <a:t>File endpoint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File Transport</a:t>
            </a:r>
            <a:endParaRPr lang="en-IN" dirty="0"/>
          </a:p>
        </p:txBody>
      </p:sp>
      <p:pic>
        <p:nvPicPr>
          <p:cNvPr id="2048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939686" y="1371600"/>
            <a:ext cx="7112228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File Endpoint Example</a:t>
            </a:r>
            <a:endParaRPr lang="en-IN" dirty="0"/>
          </a:p>
        </p:txBody>
      </p:sp>
      <p:pic>
        <p:nvPicPr>
          <p:cNvPr id="2150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066800"/>
            <a:ext cx="8821614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352800"/>
            <a:ext cx="7772400" cy="1362075"/>
          </a:xfrm>
        </p:spPr>
        <p:txBody>
          <a:bodyPr/>
          <a:lstStyle/>
          <a:p>
            <a:r>
              <a:rPr lang="en-IN" dirty="0" smtClean="0"/>
              <a:t>Lab 9 – Implement file endpoint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581400"/>
            <a:ext cx="7772400" cy="1362075"/>
          </a:xfrm>
        </p:spPr>
        <p:txBody>
          <a:bodyPr/>
          <a:lstStyle/>
          <a:p>
            <a:r>
              <a:rPr lang="en-IN" dirty="0" smtClean="0"/>
              <a:t>JMS endpoint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JMS</a:t>
            </a:r>
            <a:endParaRPr lang="en-IN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0" y="1143000"/>
            <a:ext cx="6629400" cy="5085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JMS Queue</a:t>
            </a:r>
            <a:endParaRPr lang="en-IN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1219200"/>
            <a:ext cx="8078220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JMS Topic</a:t>
            </a:r>
            <a:endParaRPr lang="en-IN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1490723" y="1371600"/>
            <a:ext cx="6010153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What is Mule?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Mule is a</a:t>
            </a:r>
          </a:p>
          <a:p>
            <a:pPr lvl="1"/>
            <a:r>
              <a:rPr lang="en-IN" dirty="0" smtClean="0"/>
              <a:t> Java-based </a:t>
            </a:r>
            <a:r>
              <a:rPr lang="en-IN" b="1" dirty="0" smtClean="0">
                <a:solidFill>
                  <a:srgbClr val="FF0000"/>
                </a:solidFill>
              </a:rPr>
              <a:t>ESB</a:t>
            </a:r>
            <a:r>
              <a:rPr lang="en-IN" dirty="0" smtClean="0"/>
              <a:t> </a:t>
            </a:r>
          </a:p>
          <a:p>
            <a:pPr lvl="1"/>
            <a:r>
              <a:rPr lang="en-IN" dirty="0" smtClean="0"/>
              <a:t>integration platform </a:t>
            </a:r>
          </a:p>
          <a:p>
            <a:pPr lvl="1"/>
            <a:r>
              <a:rPr lang="en-IN" dirty="0" smtClean="0"/>
              <a:t>allows developers to quickly and easily connect applications to exchange data following the  </a:t>
            </a:r>
            <a:r>
              <a:rPr lang="en-IN" b="1" dirty="0" smtClean="0">
                <a:solidFill>
                  <a:srgbClr val="FF0000"/>
                </a:solidFill>
              </a:rPr>
              <a:t>SOA</a:t>
            </a:r>
            <a:r>
              <a:rPr lang="en-IN" dirty="0" smtClean="0"/>
              <a:t> methodology.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Configuring JMS Connectors</a:t>
            </a:r>
            <a:endParaRPr lang="en-IN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600200"/>
            <a:ext cx="9019761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" y="4343400"/>
            <a:ext cx="8159416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 smtClean="0"/>
              <a:t>Jms</a:t>
            </a:r>
            <a:r>
              <a:rPr lang="en-IN" dirty="0" smtClean="0"/>
              <a:t> outbound endpoint example</a:t>
            </a:r>
            <a:endParaRPr lang="en-IN" dirty="0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066800"/>
            <a:ext cx="9012964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JMS inbound endpoint</a:t>
            </a:r>
            <a:endParaRPr lang="en-IN" dirty="0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219200"/>
            <a:ext cx="8937024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Back Channel</a:t>
            </a:r>
            <a:endParaRPr lang="en-IN" dirty="0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1143000"/>
            <a:ext cx="7467600" cy="50481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JMS Back Channel</a:t>
            </a:r>
            <a:endParaRPr lang="en-IN" dirty="0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671229" y="1371600"/>
            <a:ext cx="7649142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Setting JMSReplyTo in flow</a:t>
            </a:r>
            <a:endParaRPr lang="en-IN" dirty="0"/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1157287" y="1467644"/>
            <a:ext cx="6677025" cy="433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JMS BackChannel Example</a:t>
            </a:r>
            <a:endParaRPr lang="en-IN" dirty="0"/>
          </a:p>
        </p:txBody>
      </p:sp>
      <p:pic>
        <p:nvPicPr>
          <p:cNvPr id="10243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990600"/>
            <a:ext cx="8915401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7696200" cy="381000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JMS Single Resource Transactions</a:t>
            </a:r>
            <a:endParaRPr lang="en-IN" dirty="0"/>
          </a:p>
        </p:txBody>
      </p:sp>
      <p:pic>
        <p:nvPicPr>
          <p:cNvPr id="112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1752600"/>
            <a:ext cx="8282231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The rolled back message is eventually re-delivered to a service consuming from the queue. </a:t>
            </a:r>
          </a:p>
          <a:p>
            <a:endParaRPr lang="en-GB" dirty="0" smtClean="0"/>
          </a:p>
          <a:p>
            <a:r>
              <a:rPr lang="en-GB" dirty="0" smtClean="0"/>
              <a:t>we need to stop the message being rolled back after a certain number of tries. </a:t>
            </a:r>
          </a:p>
          <a:p>
            <a:endParaRPr lang="en-GB" dirty="0" smtClean="0"/>
          </a:p>
          <a:p>
            <a:r>
              <a:rPr lang="en-GB" dirty="0" smtClean="0"/>
              <a:t>Such messages are called </a:t>
            </a:r>
            <a:r>
              <a:rPr lang="en-US" dirty="0" smtClean="0"/>
              <a:t>‘</a:t>
            </a:r>
            <a:r>
              <a:rPr lang="en-GB" b="1" dirty="0" smtClean="0">
                <a:solidFill>
                  <a:srgbClr val="FF0000"/>
                </a:solidFill>
              </a:rPr>
              <a:t>Poison</a:t>
            </a:r>
            <a:r>
              <a:rPr lang="en-US" dirty="0" smtClean="0"/>
              <a:t>’</a:t>
            </a:r>
            <a:r>
              <a:rPr lang="en-GB" dirty="0" smtClean="0"/>
              <a:t> messages and are controlled by configuring the </a:t>
            </a:r>
            <a:r>
              <a:rPr lang="en-US" dirty="0" smtClean="0"/>
              <a:t>‘</a:t>
            </a:r>
            <a:r>
              <a:rPr lang="en-GB" b="1" dirty="0" smtClean="0">
                <a:solidFill>
                  <a:srgbClr val="FF0000"/>
                </a:solidFill>
              </a:rPr>
              <a:t>maxRedelivery</a:t>
            </a:r>
            <a:r>
              <a:rPr lang="en-US" dirty="0" smtClean="0"/>
              <a:t>’</a:t>
            </a:r>
            <a:r>
              <a:rPr lang="en-GB" dirty="0" smtClean="0"/>
              <a:t> on the </a:t>
            </a:r>
            <a:r>
              <a:rPr lang="en-GB" dirty="0" smtClean="0">
                <a:solidFill>
                  <a:srgbClr val="FF0000"/>
                </a:solidFill>
              </a:rPr>
              <a:t>JMS connector</a:t>
            </a:r>
            <a:r>
              <a:rPr lang="en-GB" dirty="0" smtClean="0"/>
              <a:t>.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09600" y="3352800"/>
            <a:ext cx="7772400" cy="1362075"/>
          </a:xfrm>
        </p:spPr>
        <p:txBody>
          <a:bodyPr/>
          <a:lstStyle/>
          <a:p>
            <a:r>
              <a:rPr lang="en-IN" dirty="0" smtClean="0"/>
              <a:t>Exception handling in mule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Why Mule?</a:t>
            </a:r>
            <a:endParaRPr lang="en-IN" dirty="0"/>
          </a:p>
        </p:txBody>
      </p:sp>
      <p:pic>
        <p:nvPicPr>
          <p:cNvPr id="1026" name="Picture 2" descr="C:\Users\Siva\Desktop\integration-complexity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828800"/>
            <a:ext cx="8940800" cy="5029200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0" y="1371600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IN" dirty="0" smtClean="0"/>
              <a:t>Mule was developed to take the donkey-work out of integration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Unhandled Message Exception</a:t>
            </a:r>
            <a:endParaRPr lang="en-IN" dirty="0"/>
          </a:p>
        </p:txBody>
      </p:sp>
      <p:pic>
        <p:nvPicPr>
          <p:cNvPr id="5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1676400"/>
            <a:ext cx="8259194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Errors that occur in Mule fall into one of two categories: </a:t>
            </a:r>
          </a:p>
          <a:p>
            <a:pPr lvl="1"/>
            <a:r>
              <a:rPr lang="en-IN" b="1" dirty="0" smtClean="0"/>
              <a:t>System Exceptions</a:t>
            </a:r>
            <a:r>
              <a:rPr lang="en-IN" dirty="0" smtClean="0"/>
              <a:t>, </a:t>
            </a:r>
          </a:p>
          <a:p>
            <a:pPr lvl="1"/>
            <a:r>
              <a:rPr lang="en-IN" b="1" dirty="0" smtClean="0"/>
              <a:t>Messaging Exceptions</a:t>
            </a:r>
            <a:r>
              <a:rPr lang="en-IN" dirty="0" smtClean="0"/>
              <a:t>.</a:t>
            </a:r>
          </a:p>
          <a:p>
            <a:endParaRPr lang="en-IN" dirty="0" smtClean="0"/>
          </a:p>
          <a:p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/>
              <a:t>System Exceptions</a:t>
            </a:r>
            <a:endParaRPr lang="en-IN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IN" dirty="0" smtClean="0"/>
              <a:t>Mule invokes a </a:t>
            </a:r>
            <a:r>
              <a:rPr lang="en-IN" b="1" dirty="0" smtClean="0"/>
              <a:t>System Exception Strategy</a:t>
            </a:r>
            <a:r>
              <a:rPr lang="en-IN" dirty="0" smtClean="0"/>
              <a:t> when an exception is thrown at the </a:t>
            </a:r>
            <a:r>
              <a:rPr lang="en-IN" i="1" dirty="0" smtClean="0"/>
              <a:t>system-level</a:t>
            </a:r>
          </a:p>
          <a:p>
            <a:endParaRPr lang="en-IN" i="1" dirty="0" smtClean="0"/>
          </a:p>
          <a:p>
            <a:r>
              <a:rPr lang="en-IN" dirty="0" smtClean="0"/>
              <a:t>System exception strategies handle exceptions that occur</a:t>
            </a:r>
          </a:p>
          <a:p>
            <a:pPr lvl="1"/>
            <a:r>
              <a:rPr lang="en-IN" dirty="0" smtClean="0"/>
              <a:t>during application start-up</a:t>
            </a:r>
          </a:p>
          <a:p>
            <a:pPr lvl="1"/>
            <a:r>
              <a:rPr lang="en-IN" dirty="0" smtClean="0"/>
              <a:t>when a connection to an external system fails</a:t>
            </a:r>
          </a:p>
          <a:p>
            <a:pPr lvl="1"/>
            <a:endParaRPr lang="en-IN" dirty="0" smtClean="0"/>
          </a:p>
          <a:p>
            <a:r>
              <a:rPr lang="en-IN" dirty="0" smtClean="0"/>
              <a:t>When a system exception occurs, </a:t>
            </a:r>
          </a:p>
          <a:p>
            <a:pPr lvl="1"/>
            <a:r>
              <a:rPr lang="en-IN" dirty="0" smtClean="0"/>
              <a:t>Mule sends an exception </a:t>
            </a:r>
            <a:r>
              <a:rPr lang="en-IN" b="1" dirty="0" smtClean="0">
                <a:solidFill>
                  <a:srgbClr val="FF0000"/>
                </a:solidFill>
              </a:rPr>
              <a:t>notification to registered listeners</a:t>
            </a:r>
            <a:r>
              <a:rPr lang="en-IN" dirty="0" smtClean="0"/>
              <a:t>, logs the exception</a:t>
            </a:r>
          </a:p>
          <a:p>
            <a:pPr lvl="1"/>
            <a:endParaRPr lang="en-IN" dirty="0" smtClean="0"/>
          </a:p>
          <a:p>
            <a:pPr lvl="1"/>
            <a:r>
              <a:rPr lang="en-IN" dirty="0" smtClean="0"/>
              <a:t> If the exception was caused by a connection failure — executes the </a:t>
            </a:r>
            <a:r>
              <a:rPr lang="en-IN" b="1" dirty="0" smtClean="0">
                <a:solidFill>
                  <a:srgbClr val="FF0000"/>
                </a:solidFill>
              </a:rPr>
              <a:t>reconnection strategy</a:t>
            </a:r>
            <a:endParaRPr lang="en-IN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/>
              <a:t>Messaging Exceptions</a:t>
            </a:r>
            <a:endParaRPr lang="en-IN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81000" y="1371601"/>
            <a:ext cx="8229600" cy="2133600"/>
          </a:xfrm>
        </p:spPr>
        <p:txBody>
          <a:bodyPr>
            <a:normAutofit fontScale="92500" lnSpcReduction="20000"/>
          </a:bodyPr>
          <a:lstStyle/>
          <a:p>
            <a:r>
              <a:rPr lang="en-IN" dirty="0" smtClean="0"/>
              <a:t>Mule invokes a </a:t>
            </a:r>
            <a:r>
              <a:rPr lang="en-IN" b="1" dirty="0" smtClean="0"/>
              <a:t>Messaging Exception Strategy</a:t>
            </a:r>
            <a:r>
              <a:rPr lang="en-IN" dirty="0" smtClean="0"/>
              <a:t> whenever an exception is thrown within a flow</a:t>
            </a:r>
          </a:p>
          <a:p>
            <a:endParaRPr lang="en-IN" dirty="0" smtClean="0"/>
          </a:p>
          <a:p>
            <a:r>
              <a:rPr lang="en-IN" dirty="0" smtClean="0"/>
              <a:t>When a message being processed through a Mule flow throws an exception, </a:t>
            </a:r>
            <a:r>
              <a:rPr lang="en-IN" dirty="0" smtClean="0">
                <a:solidFill>
                  <a:srgbClr val="FF0000"/>
                </a:solidFill>
              </a:rPr>
              <a:t>normal flow execution stops </a:t>
            </a:r>
            <a:r>
              <a:rPr lang="en-IN" dirty="0" smtClean="0"/>
              <a:t>and processes transfers to the message processor sequence within the </a:t>
            </a:r>
            <a:r>
              <a:rPr lang="en-IN" b="1" dirty="0" smtClean="0">
                <a:solidFill>
                  <a:srgbClr val="FF0000"/>
                </a:solidFill>
              </a:rPr>
              <a:t>exception strategy</a:t>
            </a:r>
            <a:r>
              <a:rPr lang="en-IN" dirty="0" smtClean="0"/>
              <a:t>.</a:t>
            </a:r>
            <a:endParaRPr lang="en-IN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0" y="3429000"/>
            <a:ext cx="5857875" cy="3086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Mule supports five types of messaging exception strategies</a:t>
            </a:r>
          </a:p>
          <a:p>
            <a:pPr lvl="1"/>
            <a:r>
              <a:rPr lang="en-IN" dirty="0" smtClean="0"/>
              <a:t>Default Exception Strategy</a:t>
            </a:r>
          </a:p>
          <a:p>
            <a:pPr lvl="1"/>
            <a:r>
              <a:rPr lang="en-IN" dirty="0" smtClean="0"/>
              <a:t>Catch Exception Strategy</a:t>
            </a:r>
          </a:p>
          <a:p>
            <a:pPr lvl="1"/>
            <a:r>
              <a:rPr lang="en-IN" dirty="0" smtClean="0"/>
              <a:t>Rollback Exception Strategy</a:t>
            </a:r>
          </a:p>
          <a:p>
            <a:pPr lvl="1"/>
            <a:r>
              <a:rPr lang="en-IN" dirty="0" smtClean="0"/>
              <a:t>Reference Exception Strategy</a:t>
            </a:r>
          </a:p>
          <a:p>
            <a:pPr lvl="1"/>
            <a:r>
              <a:rPr lang="en-IN" dirty="0" smtClean="0"/>
              <a:t>Choice Exception Strategy</a:t>
            </a:r>
          </a:p>
          <a:p>
            <a:pPr lvl="1"/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Default Exception Strategy</a:t>
            </a:r>
            <a:endParaRPr lang="en-IN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Defined and implicitly applied by default to handle all messaging exceptions that are thrown in Mule applications</a:t>
            </a:r>
          </a:p>
          <a:p>
            <a:endParaRPr lang="en-IN" dirty="0" smtClean="0"/>
          </a:p>
          <a:p>
            <a:r>
              <a:rPr lang="en-IN" dirty="0" smtClean="0"/>
              <a:t>In case of transactions </a:t>
            </a:r>
          </a:p>
          <a:p>
            <a:endParaRPr lang="en-IN" dirty="0" smtClean="0"/>
          </a:p>
          <a:p>
            <a:pPr lvl="1"/>
            <a:r>
              <a:rPr lang="en-IN" dirty="0" smtClean="0"/>
              <a:t>When a message throws an exception, </a:t>
            </a:r>
            <a:r>
              <a:rPr lang="en-IN" b="1" dirty="0" smtClean="0">
                <a:solidFill>
                  <a:srgbClr val="FF0000"/>
                </a:solidFill>
              </a:rPr>
              <a:t>the default exception strategy rolls back the message</a:t>
            </a:r>
            <a:r>
              <a:rPr lang="en-IN" dirty="0" smtClean="0"/>
              <a:t> and logs the exception.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7467600" cy="381000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Setting a strategy as default exception strategy</a:t>
            </a:r>
            <a:endParaRPr lang="en-IN" dirty="0"/>
          </a:p>
        </p:txBody>
      </p:sp>
      <p:pic>
        <p:nvPicPr>
          <p:cNvPr id="5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2171700" y="1543844"/>
            <a:ext cx="4648200" cy="418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7772400" cy="381000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Xml Configuration of default Exception strategy</a:t>
            </a:r>
            <a:endParaRPr lang="en-IN" dirty="0"/>
          </a:p>
        </p:txBody>
      </p:sp>
      <p:pic>
        <p:nvPicPr>
          <p:cNvPr id="5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295400"/>
            <a:ext cx="8961748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Catch Exception Strategy</a:t>
            </a:r>
            <a:endParaRPr lang="en-IN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IN" dirty="0" smtClean="0"/>
              <a:t>Define a catch exception strategy to customize the way Mule handles any exception. </a:t>
            </a:r>
          </a:p>
          <a:p>
            <a:endParaRPr lang="en-IN" dirty="0" smtClean="0"/>
          </a:p>
          <a:p>
            <a:r>
              <a:rPr lang="en-IN" dirty="0" smtClean="0"/>
              <a:t>Catch exception strategies consume inbound messages.</a:t>
            </a:r>
          </a:p>
          <a:p>
            <a:endParaRPr lang="en-IN" dirty="0" smtClean="0"/>
          </a:p>
          <a:p>
            <a:r>
              <a:rPr lang="en-IN" dirty="0" smtClean="0"/>
              <a:t>In case of  transactions </a:t>
            </a:r>
          </a:p>
          <a:p>
            <a:endParaRPr lang="en-IN" dirty="0" smtClean="0"/>
          </a:p>
          <a:p>
            <a:pPr lvl="1"/>
            <a:r>
              <a:rPr lang="en-IN" dirty="0" smtClean="0"/>
              <a:t>When a message throws an exception, the catch exception strategy </a:t>
            </a:r>
            <a:r>
              <a:rPr lang="en-IN" b="1" i="1" dirty="0" smtClean="0">
                <a:solidFill>
                  <a:srgbClr val="FF0000"/>
                </a:solidFill>
              </a:rPr>
              <a:t>always</a:t>
            </a:r>
            <a:r>
              <a:rPr lang="en-IN" b="1" dirty="0" smtClean="0">
                <a:solidFill>
                  <a:srgbClr val="FF0000"/>
                </a:solidFill>
              </a:rPr>
              <a:t> commits the transaction </a:t>
            </a:r>
            <a:r>
              <a:rPr lang="en-IN" dirty="0" smtClean="0"/>
              <a:t>and consumes the message.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5"/>
          <p:cNvPicPr>
            <a:picLocks noGrp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lc="http://schemas.openxmlformats.org/drawingml/2006/lockedCanvas" xmlns:pic="http://schemas.openxmlformats.org/drawingml/2006/picture" xmlns:a14="http://schemas.microsoft.com/office/drawing/2010/main" xmlns:wps="http://schemas.microsoft.com/office/word/2010/wordprocessingShape" xmlns:wne="http://schemas.microsoft.com/office/word/2006/wordml" xmlns:wpi="http://schemas.microsoft.com/office/word/2010/wordprocessingInk" xmlns:wpg="http://schemas.microsoft.com/office/word/2010/wordprocessingGroup" xmlns:w14="http://schemas.microsoft.com/office/word/2010/wordml" xmlns:w="http://schemas.openxmlformats.org/wordprocessingml/2006/main" xmlns:w10="urn:schemas-microsoft-com:office:word" xmlns:wp="http://schemas.openxmlformats.org/drawingml/2006/wordprocessingDrawing" xmlns:wp14="http://schemas.microsoft.com/office/word/2010/wordprocessingDrawing" xmlns:v="urn:schemas-microsoft-com:vml" xmlns:m="http://schemas.openxmlformats.org/officeDocument/2006/math" xmlns:o="urn:schemas-microsoft-com:office:office" xmlns:mv="urn:schemas-microsoft-com:mac:vml" xmlns:mc="http://schemas.openxmlformats.org/markup-compatibility/2006" xmlns:mo="http://schemas.microsoft.com/office/mac/office/2008/main" xmlns:wpc="http://schemas.microsoft.com/office/word/2010/wordprocessingCanvas" xmlns="" val="0"/>
              </a:ext>
            </a:extLst>
          </a:blip>
          <a:srcRect t="-2070" b="-1193"/>
          <a:stretch/>
        </p:blipFill>
        <p:spPr bwMode="auto">
          <a:xfrm>
            <a:off x="533400" y="1066800"/>
            <a:ext cx="7391400" cy="50292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lc="http://schemas.openxmlformats.org/drawingml/2006/lockedCanvas" xmlns:pic="http://schemas.openxmlformats.org/drawingml/2006/picture" xmlns:a14="http://schemas.microsoft.com/office/drawing/2010/main" xmlns:wps="http://schemas.microsoft.com/office/word/2010/wordprocessingShape" xmlns:wne="http://schemas.microsoft.com/office/word/2006/wordml" xmlns:wpi="http://schemas.microsoft.com/office/word/2010/wordprocessingInk" xmlns:wpg="http://schemas.microsoft.com/office/word/2010/wordprocessingGroup" xmlns:w14="http://schemas.microsoft.com/office/word/2010/wordml" xmlns:w="http://schemas.openxmlformats.org/wordprocessingml/2006/main" xmlns:w10="urn:schemas-microsoft-com:office:word" xmlns:wp="http://schemas.openxmlformats.org/drawingml/2006/wordprocessingDrawing" xmlns:wp14="http://schemas.microsoft.com/office/word/2010/wordprocessingDrawing" xmlns:v="urn:schemas-microsoft-com:vml" xmlns:m="http://schemas.openxmlformats.org/officeDocument/2006/math" xmlns:o="urn:schemas-microsoft-com:office:office" xmlns:mv="urn:schemas-microsoft-com:mac:vml" xmlns:mc="http://schemas.openxmlformats.org/markup-compatibility/2006" xmlns:mo="http://schemas.microsoft.com/office/mac/office/2008/main" xmlns:wpc="http://schemas.microsoft.com/office/word/2010/wordprocessingCanvas" xmlns=""/>
            </a:ext>
            <a:ext uri="{FAA26D3D-D897-4be2-8F04-BA451C77F1D7}">
              <ma14:placeholderFlag xmlns:lc="http://schemas.openxmlformats.org/drawingml/2006/lockedCanvas" xmlns:pic="http://schemas.openxmlformats.org/drawingml/2006/picture" xmlns:ma14="http://schemas.microsoft.com/office/mac/drawingml/2011/main" xmlns:wps="http://schemas.microsoft.com/office/word/2010/wordprocessingShape" xmlns:wne="http://schemas.microsoft.com/office/word/2006/wordml" xmlns:wpi="http://schemas.microsoft.com/office/word/2010/wordprocessingInk" xmlns:wpg="http://schemas.microsoft.com/office/word/2010/wordprocessingGroup" xmlns:w14="http://schemas.microsoft.com/office/word/2010/wordml" xmlns:w="http://schemas.openxmlformats.org/wordprocessingml/2006/main" xmlns:w10="urn:schemas-microsoft-com:office:word" xmlns:wp="http://schemas.openxmlformats.org/drawingml/2006/wordprocessingDrawing" xmlns:wp14="http://schemas.microsoft.com/office/word/2010/wordprocessingDrawing" xmlns:v="urn:schemas-microsoft-com:vml" xmlns:m="http://schemas.openxmlformats.org/officeDocument/2006/math" xmlns:o="urn:schemas-microsoft-com:office:office" xmlns:mv="urn:schemas-microsoft-com:mac:vml" xmlns:mc="http://schemas.openxmlformats.org/markup-compatibility/2006" xmlns:mo="http://schemas.microsoft.com/office/mac/office/2008/main" xmlns:wpc="http://schemas.microsoft.com/office/word/2010/wordprocessingCanvas" xmlns="" val="1"/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What is Mule ?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800600"/>
          </a:xfrm>
        </p:spPr>
        <p:txBody>
          <a:bodyPr/>
          <a:lstStyle/>
          <a:p>
            <a:r>
              <a:rPr lang="en-US" dirty="0" smtClean="0"/>
              <a:t>It is a messaging framework</a:t>
            </a:r>
          </a:p>
          <a:p>
            <a:endParaRPr lang="en-US" dirty="0" smtClean="0"/>
          </a:p>
          <a:p>
            <a:r>
              <a:rPr lang="en-IN" dirty="0" smtClean="0"/>
              <a:t>Carries data between applications:</a:t>
            </a:r>
          </a:p>
          <a:p>
            <a:pPr lvl="1"/>
            <a:r>
              <a:rPr lang="en-IN" dirty="0" smtClean="0"/>
              <a:t>Uses a series of ‘stops’ or </a:t>
            </a:r>
            <a:r>
              <a:rPr lang="en-IN" b="1" dirty="0" smtClean="0"/>
              <a:t>endpoints </a:t>
            </a:r>
            <a:r>
              <a:rPr lang="en-IN" dirty="0" smtClean="0"/>
              <a:t>to send/receive data</a:t>
            </a:r>
          </a:p>
          <a:p>
            <a:pPr lvl="1"/>
            <a:r>
              <a:rPr lang="en-IN" dirty="0" smtClean="0"/>
              <a:t>Routing in Between</a:t>
            </a:r>
          </a:p>
          <a:p>
            <a:pPr lvl="1"/>
            <a:r>
              <a:rPr lang="en-IN" dirty="0" smtClean="0"/>
              <a:t>Data transformation between applications.</a:t>
            </a:r>
          </a:p>
          <a:p>
            <a:pPr lvl="1"/>
            <a:endParaRPr lang="en-IN" dirty="0" smtClean="0"/>
          </a:p>
          <a:p>
            <a:r>
              <a:rPr lang="en-IN" dirty="0" smtClean="0"/>
              <a:t>Logical Channel in Middle of Enterprise</a:t>
            </a:r>
          </a:p>
          <a:p>
            <a:endParaRPr lang="en-US" dirty="0" smtClean="0"/>
          </a:p>
          <a:p>
            <a:r>
              <a:rPr lang="en-IN" dirty="0" smtClean="0"/>
              <a:t>Not a transport – like JMS</a:t>
            </a:r>
          </a:p>
          <a:p>
            <a:endParaRPr lang="en-IN" dirty="0" smtClean="0"/>
          </a:p>
          <a:p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" dur="1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7" dur="1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2" dur="1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Catch Exception Strategy </a:t>
            </a:r>
            <a:r>
              <a:rPr lang="en-US" b="1" dirty="0" smtClean="0">
                <a:solidFill>
                  <a:srgbClr val="C00000"/>
                </a:solidFill>
              </a:rPr>
              <a:t>preserves the message payload.</a:t>
            </a:r>
          </a:p>
          <a:p>
            <a:endParaRPr lang="en-US" b="1" dirty="0" smtClean="0">
              <a:solidFill>
                <a:srgbClr val="C00000"/>
              </a:solidFill>
            </a:endParaRPr>
          </a:p>
          <a:p>
            <a:r>
              <a:rPr lang="en-US" dirty="0" smtClean="0"/>
              <a:t>The payload received by the child message processor remains the </a:t>
            </a:r>
            <a:r>
              <a:rPr lang="en-US" b="1" dirty="0" smtClean="0">
                <a:solidFill>
                  <a:srgbClr val="FF0000"/>
                </a:solidFill>
              </a:rPr>
              <a:t>same as it was before the exception was thrown</a:t>
            </a:r>
            <a:r>
              <a:rPr lang="en-US" dirty="0" smtClean="0"/>
              <a:t>. </a:t>
            </a:r>
            <a:endParaRPr lang="en-IN" dirty="0" smtClean="0"/>
          </a:p>
          <a:p>
            <a:r>
              <a:rPr lang="en-US" dirty="0" smtClean="0"/>
              <a:t> </a:t>
            </a:r>
            <a:endParaRPr lang="en-IN" dirty="0" smtClean="0"/>
          </a:p>
          <a:p>
            <a:r>
              <a:rPr lang="en-US" dirty="0" smtClean="0"/>
              <a:t>In the Catch Exception Strategy context, the exception details are in the exception payload.</a:t>
            </a:r>
            <a:endParaRPr lang="en-IN" dirty="0" smtClean="0"/>
          </a:p>
          <a:p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81000" y="533400"/>
            <a:ext cx="7315200" cy="381000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Configuring when in Catch Exception strategy</a:t>
            </a:r>
            <a:endParaRPr lang="en-IN" dirty="0"/>
          </a:p>
        </p:txBody>
      </p:sp>
      <p:pic>
        <p:nvPicPr>
          <p:cNvPr id="5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3713" y="1600200"/>
            <a:ext cx="9060287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6858000" cy="381000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Rollback Exception strategy</a:t>
            </a:r>
            <a:endParaRPr lang="en-IN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IN" dirty="0" smtClean="0"/>
              <a:t>Define a rollback exception strategy to ensure that a message that throws an exception in a flow </a:t>
            </a:r>
            <a:r>
              <a:rPr lang="en-IN" b="1" dirty="0" smtClean="0">
                <a:solidFill>
                  <a:srgbClr val="FF0000"/>
                </a:solidFill>
              </a:rPr>
              <a:t>is rolled back for reprocessing </a:t>
            </a:r>
            <a:r>
              <a:rPr lang="en-IN" dirty="0" smtClean="0"/>
              <a:t>(if the message source supports redelivery).</a:t>
            </a:r>
          </a:p>
          <a:p>
            <a:endParaRPr lang="en-IN" dirty="0" smtClean="0"/>
          </a:p>
          <a:p>
            <a:r>
              <a:rPr lang="en-IN" dirty="0" smtClean="0"/>
              <a:t> Rollback exception strategies </a:t>
            </a:r>
            <a:r>
              <a:rPr lang="en-IN" b="1" dirty="0" smtClean="0">
                <a:solidFill>
                  <a:srgbClr val="FF0000"/>
                </a:solidFill>
              </a:rPr>
              <a:t>do not consume inbound messages</a:t>
            </a:r>
            <a:r>
              <a:rPr lang="en-IN" dirty="0" smtClean="0"/>
              <a:t>.</a:t>
            </a:r>
          </a:p>
          <a:p>
            <a:endParaRPr lang="en-IN" dirty="0" smtClean="0"/>
          </a:p>
          <a:p>
            <a:r>
              <a:rPr lang="en-IN" dirty="0" smtClean="0"/>
              <a:t>In case of  transactions</a:t>
            </a:r>
          </a:p>
          <a:p>
            <a:pPr lvl="1"/>
            <a:r>
              <a:rPr lang="en-IN" dirty="0" smtClean="0"/>
              <a:t> rollback exception strategy makes </a:t>
            </a:r>
            <a:r>
              <a:rPr lang="en-IN" dirty="0" smtClean="0">
                <a:solidFill>
                  <a:srgbClr val="FF0000"/>
                </a:solidFill>
              </a:rPr>
              <a:t>one or more attempts to rollback the message and redeliver it for processing </a:t>
            </a:r>
            <a:r>
              <a:rPr lang="en-IN" dirty="0" smtClean="0"/>
              <a:t>(if the message source supports redelivery). </a:t>
            </a:r>
          </a:p>
          <a:p>
            <a:pPr lvl="1"/>
            <a:endParaRPr lang="en-IN" dirty="0" smtClean="0"/>
          </a:p>
          <a:p>
            <a:pPr lvl="1"/>
            <a:r>
              <a:rPr lang="en-IN" dirty="0" smtClean="0"/>
              <a:t>If the message exceeds its redelivery attempts, </a:t>
            </a:r>
            <a:r>
              <a:rPr lang="en-IN" dirty="0" smtClean="0">
                <a:solidFill>
                  <a:srgbClr val="FF0000"/>
                </a:solidFill>
              </a:rPr>
              <a:t>then the rollback exception strategy commits the failed transaction and consumes the message.</a:t>
            </a:r>
            <a:endParaRPr lang="en-IN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38200" y="1113140"/>
            <a:ext cx="5486400" cy="57448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Reference Exception Strategy</a:t>
            </a:r>
            <a:endParaRPr lang="en-IN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Use a reference exception strategy to instruct a flow to employ the error handling </a:t>
            </a:r>
            <a:r>
              <a:rPr lang="en-IN" dirty="0" err="1" smtClean="0"/>
              <a:t>behavior</a:t>
            </a:r>
            <a:r>
              <a:rPr lang="en-IN" dirty="0" smtClean="0"/>
              <a:t> defined by a global rollback exception strategy.</a:t>
            </a:r>
            <a:endParaRPr lang="en-IN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2258" y="1752600"/>
            <a:ext cx="8193542" cy="4631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Choice Exception Strategy</a:t>
            </a:r>
            <a:endParaRPr lang="en-IN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Define a choice exception strategy to customize the way Mule handles a message that throws an exception based on the message’s content </a:t>
            </a:r>
          </a:p>
          <a:p>
            <a:endParaRPr lang="en-IN" dirty="0" smtClean="0"/>
          </a:p>
          <a:p>
            <a:endParaRPr lang="en-IN" dirty="0" smtClean="0"/>
          </a:p>
          <a:p>
            <a:r>
              <a:rPr lang="en-IN" dirty="0" smtClean="0"/>
              <a:t>When a message throws an exception, the choice exception strategy makes a decision about where to route the message for further processing. </a:t>
            </a:r>
          </a:p>
          <a:p>
            <a:endParaRPr lang="en-IN" dirty="0" smtClean="0"/>
          </a:p>
          <a:p>
            <a:r>
              <a:rPr lang="en-IN" b="1" dirty="0" smtClean="0">
                <a:solidFill>
                  <a:srgbClr val="FF0000"/>
                </a:solidFill>
              </a:rPr>
              <a:t>The choice exception strategy itself never actually performs any rollback, commit, or consume activities</a:t>
            </a:r>
            <a:r>
              <a:rPr lang="en-IN" dirty="0" smtClean="0"/>
              <a:t>.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077200" cy="381000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Choice Exception Strategy Example</a:t>
            </a:r>
            <a:endParaRPr lang="en-IN" dirty="0"/>
          </a:p>
        </p:txBody>
      </p:sp>
      <p:pic>
        <p:nvPicPr>
          <p:cNvPr id="5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638531" y="1371600"/>
            <a:ext cx="7714538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971800"/>
            <a:ext cx="7772400" cy="1362075"/>
          </a:xfrm>
        </p:spPr>
        <p:txBody>
          <a:bodyPr/>
          <a:lstStyle/>
          <a:p>
            <a:r>
              <a:rPr lang="en-IN" dirty="0" smtClean="0"/>
              <a:t>JDBC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. A JDBC inbound endpoint maps to an SQL SELECT statement </a:t>
            </a:r>
          </a:p>
          <a:p>
            <a:endParaRPr lang="en-GB" dirty="0" smtClean="0"/>
          </a:p>
          <a:p>
            <a:r>
              <a:rPr lang="en-GB" dirty="0" smtClean="0"/>
              <a:t>JDBC outbound endpoint maps to an SQL SELECT, UPDATE, INSERT or DELETE statement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endParaRPr lang="en-IN" dirty="0" smtClean="0"/>
          </a:p>
          <a:p>
            <a:endParaRPr lang="en-IN" dirty="0" smtClean="0"/>
          </a:p>
          <a:p>
            <a:endParaRPr lang="en-IN" dirty="0" smtClean="0"/>
          </a:p>
          <a:p>
            <a:endParaRPr lang="en-IN" dirty="0" smtClean="0"/>
          </a:p>
          <a:p>
            <a:endParaRPr lang="en-IN" dirty="0" smtClean="0"/>
          </a:p>
          <a:p>
            <a:endParaRPr lang="en-IN" dirty="0" smtClean="0"/>
          </a:p>
          <a:p>
            <a:endParaRPr lang="en-IN" dirty="0" smtClean="0"/>
          </a:p>
          <a:p>
            <a:endParaRPr lang="en-IN" dirty="0" smtClean="0"/>
          </a:p>
          <a:p>
            <a:endParaRPr lang="en-IN" dirty="0" smtClean="0"/>
          </a:p>
          <a:p>
            <a:r>
              <a:rPr lang="en-US" dirty="0" smtClean="0"/>
              <a:t>A SELECT on a JDBC </a:t>
            </a:r>
            <a:r>
              <a:rPr lang="en-US" i="1" dirty="0" smtClean="0"/>
              <a:t>outbound</a:t>
            </a:r>
            <a:r>
              <a:rPr lang="en-US" dirty="0" smtClean="0"/>
              <a:t> endpoint is </a:t>
            </a:r>
            <a:r>
              <a:rPr lang="en-US" b="1" dirty="0" smtClean="0"/>
              <a:t>triggered</a:t>
            </a:r>
            <a:r>
              <a:rPr lang="en-US" dirty="0" smtClean="0"/>
              <a:t> by a Mule event.</a:t>
            </a:r>
          </a:p>
          <a:p>
            <a:endParaRPr lang="en-US" dirty="0" smtClean="0"/>
          </a:p>
          <a:p>
            <a:r>
              <a:rPr lang="en-US" dirty="0" smtClean="0"/>
              <a:t> For example, this Mule event could have been created as a result of an HTTP request. </a:t>
            </a:r>
            <a:endParaRPr lang="en-IN" dirty="0"/>
          </a:p>
        </p:txBody>
      </p:sp>
      <p:pic>
        <p:nvPicPr>
          <p:cNvPr id="5" name="Picture 4"/>
          <p:cNvPicPr/>
          <p:nvPr/>
        </p:nvPicPr>
        <p:blipFill>
          <a:blip r:embed="rId2" cstate="print">
            <a:extLst>
              <a:ext uri="{28A0092B-C50C-407E-A947-70E740481C1C}">
                <a14:useLocalDpi xmlns:lc="http://schemas.openxmlformats.org/drawingml/2006/lockedCanvas" xmlns:pic="http://schemas.openxmlformats.org/drawingml/2006/picture" xmlns:a14="http://schemas.microsoft.com/office/drawing/2010/main" xmlns:wps="http://schemas.microsoft.com/office/word/2010/wordprocessingShape" xmlns:wne="http://schemas.microsoft.com/office/word/2006/wordml" xmlns:wpi="http://schemas.microsoft.com/office/word/2010/wordprocessingInk" xmlns:wpg="http://schemas.microsoft.com/office/word/2010/wordprocessingGroup" xmlns:w14="http://schemas.microsoft.com/office/word/2010/wordml" xmlns:w="http://schemas.openxmlformats.org/wordprocessingml/2006/main" xmlns:w10="urn:schemas-microsoft-com:office:word" xmlns:wp="http://schemas.openxmlformats.org/drawingml/2006/wordprocessingDrawing" xmlns:wp14="http://schemas.microsoft.com/office/word/2010/wordprocessingDrawing" xmlns:v="urn:schemas-microsoft-com:vml" xmlns:m="http://schemas.openxmlformats.org/officeDocument/2006/math" xmlns:o="urn:schemas-microsoft-com:office:office" xmlns:mv="urn:schemas-microsoft-com:mac:vml" xmlns:mc="http://schemas.openxmlformats.org/markup-compatibility/2006" xmlns:mo="http://schemas.microsoft.com/office/mac/office/2008/main" xmlns:wpc="http://schemas.microsoft.com/office/word/2010/wordprocessingCanvas" xmlns="" val="0"/>
              </a:ext>
            </a:extLst>
          </a:blip>
          <a:srcRect/>
          <a:stretch>
            <a:fillRect/>
          </a:stretch>
        </p:blipFill>
        <p:spPr bwMode="auto">
          <a:xfrm>
            <a:off x="990600" y="1295400"/>
            <a:ext cx="4664075" cy="249936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Orchestration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Application or service orchestration is the process of </a:t>
            </a:r>
          </a:p>
          <a:p>
            <a:pPr lvl="1"/>
            <a:r>
              <a:rPr lang="en-IN" dirty="0" smtClean="0"/>
              <a:t>Integrating two or more applications and/or services together to </a:t>
            </a:r>
          </a:p>
          <a:p>
            <a:pPr lvl="1"/>
            <a:r>
              <a:rPr lang="en-IN" dirty="0" smtClean="0"/>
              <a:t>automate a process, or </a:t>
            </a:r>
          </a:p>
          <a:p>
            <a:pPr lvl="1"/>
            <a:r>
              <a:rPr lang="en-IN" dirty="0" smtClean="0"/>
              <a:t>synchronize data in real-time. </a:t>
            </a:r>
          </a:p>
          <a:p>
            <a:pPr lvl="1"/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6248400" cy="381000"/>
          </a:xfrm>
        </p:spPr>
        <p:txBody>
          <a:bodyPr>
            <a:normAutofit fontScale="90000"/>
          </a:bodyPr>
          <a:lstStyle/>
          <a:p>
            <a:pPr lvl="0"/>
            <a:r>
              <a:rPr lang="en-US" dirty="0" smtClean="0"/>
              <a:t>JDBC Connector Attributes</a:t>
            </a:r>
            <a:endParaRPr lang="en-IN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1690687" y="1710531"/>
            <a:ext cx="5610225" cy="3848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6934200" cy="381000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Configuring  DB Connector and </a:t>
            </a:r>
            <a:r>
              <a:rPr lang="en-IN" dirty="0" err="1" smtClean="0"/>
              <a:t>DataSource</a:t>
            </a:r>
            <a:endParaRPr lang="en-IN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1371600"/>
            <a:ext cx="8229600" cy="342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1354" y="1828800"/>
            <a:ext cx="8862646" cy="42367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6781800" cy="381000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Configuring Queries in DB Connector</a:t>
            </a:r>
            <a:endParaRPr lang="en-IN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447800"/>
            <a:ext cx="8909222" cy="365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JDBC outbound endpoint example</a:t>
            </a:r>
            <a:endParaRPr lang="en-IN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1447800"/>
            <a:ext cx="8229600" cy="3733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819400"/>
            <a:ext cx="7772400" cy="1362075"/>
          </a:xfrm>
        </p:spPr>
        <p:txBody>
          <a:bodyPr/>
          <a:lstStyle/>
          <a:p>
            <a:r>
              <a:rPr lang="en-IN" dirty="0" smtClean="0"/>
              <a:t>Jdbc inbound endpoint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lvl="0"/>
            <a:r>
              <a:rPr lang="en-GB" dirty="0" smtClean="0"/>
              <a:t>Acknowledgement queries are executed immediately after a read query. </a:t>
            </a:r>
          </a:p>
          <a:p>
            <a:pPr lvl="0"/>
            <a:endParaRPr lang="en-GB" dirty="0" smtClean="0"/>
          </a:p>
          <a:p>
            <a:pPr lvl="0"/>
            <a:r>
              <a:rPr lang="en-GB" dirty="0" smtClean="0"/>
              <a:t>This type of query is identified with the same name as the </a:t>
            </a:r>
            <a:r>
              <a:rPr lang="en-GB" i="1" dirty="0" smtClean="0"/>
              <a:t>read</a:t>
            </a:r>
            <a:r>
              <a:rPr lang="en-GB" dirty="0" smtClean="0"/>
              <a:t> query together with an </a:t>
            </a:r>
            <a:r>
              <a:rPr lang="en-GB" b="1" dirty="0" smtClean="0">
                <a:solidFill>
                  <a:srgbClr val="FF0000"/>
                </a:solidFill>
              </a:rPr>
              <a:t>'.ack' </a:t>
            </a:r>
            <a:r>
              <a:rPr lang="en-GB" dirty="0" smtClean="0"/>
              <a:t>suffix. </a:t>
            </a:r>
          </a:p>
          <a:p>
            <a:pPr lvl="0"/>
            <a:endParaRPr lang="en-GB" dirty="0" smtClean="0"/>
          </a:p>
          <a:p>
            <a:pPr lvl="0"/>
            <a:r>
              <a:rPr lang="en-GB" dirty="0" smtClean="0"/>
              <a:t>An a</a:t>
            </a:r>
            <a:r>
              <a:rPr lang="en-GB" i="1" dirty="0" smtClean="0"/>
              <a:t>cknowledgement</a:t>
            </a:r>
            <a:r>
              <a:rPr lang="en-GB" dirty="0" smtClean="0"/>
              <a:t> query is normally used to mark the previously selected rows as having been processed or consumed. </a:t>
            </a:r>
          </a:p>
          <a:p>
            <a:pPr lvl="0"/>
            <a:endParaRPr lang="en-GB" dirty="0" smtClean="0"/>
          </a:p>
          <a:p>
            <a:pPr lvl="0"/>
            <a:r>
              <a:rPr lang="en-GB" dirty="0" smtClean="0"/>
              <a:t>This type of query is usually an UPDATE statement.</a:t>
            </a:r>
            <a:endParaRPr lang="en-IN" dirty="0" smtClean="0"/>
          </a:p>
          <a:p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1143000"/>
            <a:ext cx="8689474" cy="32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819400"/>
            <a:ext cx="7772400" cy="1362075"/>
          </a:xfrm>
        </p:spPr>
        <p:txBody>
          <a:bodyPr/>
          <a:lstStyle/>
          <a:p>
            <a:r>
              <a:rPr lang="en-IN" dirty="0" smtClean="0"/>
              <a:t>Soap endpoint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How to host a CXF Webservice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endParaRPr lang="en-IN" dirty="0" smtClean="0"/>
          </a:p>
          <a:p>
            <a:endParaRPr lang="en-IN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676400"/>
            <a:ext cx="7861357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895600"/>
            <a:ext cx="7772400" cy="1362075"/>
          </a:xfrm>
        </p:spPr>
        <p:txBody>
          <a:bodyPr/>
          <a:lstStyle/>
          <a:p>
            <a:r>
              <a:rPr lang="en-US" dirty="0" smtClean="0"/>
              <a:t>Mule Basics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1295400"/>
            <a:ext cx="8229600" cy="37909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Consuming CXF </a:t>
            </a:r>
            <a:r>
              <a:rPr lang="en-IN" dirty="0" err="1" smtClean="0"/>
              <a:t>Webservices</a:t>
            </a:r>
            <a:endParaRPr lang="en-IN" dirty="0"/>
          </a:p>
        </p:txBody>
      </p:sp>
      <p:pic>
        <p:nvPicPr>
          <p:cNvPr id="112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381000" y="1527233"/>
            <a:ext cx="8229600" cy="42146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Simple CXF Client Example</a:t>
            </a:r>
            <a:endParaRPr lang="en-IN" dirty="0"/>
          </a:p>
        </p:txBody>
      </p:sp>
      <p:pic>
        <p:nvPicPr>
          <p:cNvPr id="12291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1600200"/>
            <a:ext cx="7919367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Building JAX-Ws  CXF Webservice</a:t>
            </a:r>
            <a:endParaRPr lang="en-IN" dirty="0"/>
          </a:p>
        </p:txBody>
      </p:sp>
      <p:pic>
        <p:nvPicPr>
          <p:cNvPr id="1331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1143000"/>
            <a:ext cx="8054171" cy="350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433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1600200"/>
            <a:ext cx="6339016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66800" y="3733800"/>
            <a:ext cx="6858000" cy="33094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7848600" cy="381000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Mule Configuration for exposing </a:t>
            </a:r>
            <a:r>
              <a:rPr lang="en-IN" dirty="0" err="1" smtClean="0"/>
              <a:t>Jax</a:t>
            </a:r>
            <a:r>
              <a:rPr lang="en-IN" dirty="0" smtClean="0"/>
              <a:t>-Ws Webservice</a:t>
            </a:r>
            <a:endParaRPr lang="en-IN" dirty="0"/>
          </a:p>
        </p:txBody>
      </p:sp>
      <p:pic>
        <p:nvPicPr>
          <p:cNvPr id="1536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1066800"/>
            <a:ext cx="8120801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Consuming </a:t>
            </a:r>
            <a:r>
              <a:rPr lang="en-IN" dirty="0" err="1" smtClean="0"/>
              <a:t>Jax</a:t>
            </a:r>
            <a:r>
              <a:rPr lang="en-IN" dirty="0" smtClean="0"/>
              <a:t>-Ws  CXF Webservice</a:t>
            </a:r>
            <a:endParaRPr lang="en-IN" dirty="0"/>
          </a:p>
        </p:txBody>
      </p:sp>
      <p:pic>
        <p:nvPicPr>
          <p:cNvPr id="1638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1143000"/>
            <a:ext cx="7620000" cy="49992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741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455053" y="1371600"/>
            <a:ext cx="8081494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Cxf Webservice – WSDL First</a:t>
            </a:r>
            <a:endParaRPr lang="en-IN" dirty="0"/>
          </a:p>
        </p:txBody>
      </p:sp>
      <p:pic>
        <p:nvPicPr>
          <p:cNvPr id="1843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1066800"/>
            <a:ext cx="8376821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945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143000"/>
            <a:ext cx="8496556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743200"/>
            <a:ext cx="7772400" cy="1362075"/>
          </a:xfrm>
        </p:spPr>
        <p:txBody>
          <a:bodyPr/>
          <a:lstStyle/>
          <a:p>
            <a:r>
              <a:rPr lang="en-US" dirty="0" smtClean="0"/>
              <a:t>What is an </a:t>
            </a:r>
            <a:r>
              <a:rPr lang="en-US" dirty="0" err="1" smtClean="0"/>
              <a:t>esb</a:t>
            </a:r>
            <a:r>
              <a:rPr lang="en-US" dirty="0" smtClean="0"/>
              <a:t>?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Flow ?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5105400"/>
          </a:xfrm>
        </p:spPr>
        <p:txBody>
          <a:bodyPr/>
          <a:lstStyle/>
          <a:p>
            <a:r>
              <a:rPr lang="en-US" dirty="0" smtClean="0"/>
              <a:t>Flow is a Message Source followed by a chain of message processors</a:t>
            </a:r>
          </a:p>
          <a:p>
            <a:endParaRPr lang="en-US" dirty="0" smtClean="0"/>
          </a:p>
          <a:p>
            <a:r>
              <a:rPr lang="en-US" dirty="0" smtClean="0"/>
              <a:t>Each processor is invoked in a sequence</a:t>
            </a:r>
          </a:p>
          <a:p>
            <a:endParaRPr lang="en-US" dirty="0" smtClean="0"/>
          </a:p>
          <a:p>
            <a:r>
              <a:rPr lang="en-US" dirty="0" smtClean="0"/>
              <a:t>Processors operate on message</a:t>
            </a:r>
            <a:endParaRPr lang="en-IN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629400" y="1828800"/>
            <a:ext cx="2136531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Other Cxf  attributes</a:t>
            </a:r>
            <a:endParaRPr lang="en-IN" dirty="0"/>
          </a:p>
        </p:txBody>
      </p:sp>
      <p:pic>
        <p:nvPicPr>
          <p:cNvPr id="2048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1142999"/>
            <a:ext cx="7543800" cy="49418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90800"/>
            <a:ext cx="7772400" cy="1362075"/>
          </a:xfrm>
        </p:spPr>
        <p:txBody>
          <a:bodyPr/>
          <a:lstStyle/>
          <a:p>
            <a:r>
              <a:rPr lang="en-IN" dirty="0" smtClean="0"/>
              <a:t>Component life cycle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Component Life Cycle</a:t>
            </a:r>
            <a:endParaRPr lang="en-IN" dirty="0"/>
          </a:p>
        </p:txBody>
      </p:sp>
      <p:pic>
        <p:nvPicPr>
          <p:cNvPr id="2560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574132" y="1371600"/>
            <a:ext cx="7843336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Callable Example</a:t>
            </a:r>
            <a:endParaRPr lang="en-IN" dirty="0"/>
          </a:p>
        </p:txBody>
      </p:sp>
      <p:pic>
        <p:nvPicPr>
          <p:cNvPr id="266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423862" y="1410494"/>
            <a:ext cx="8143875" cy="4448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3352800"/>
            <a:ext cx="7772400" cy="1362075"/>
          </a:xfrm>
        </p:spPr>
        <p:txBody>
          <a:bodyPr/>
          <a:lstStyle/>
          <a:p>
            <a:r>
              <a:rPr lang="en-IN" dirty="0" smtClean="0"/>
              <a:t>Component binding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Component Binding</a:t>
            </a:r>
            <a:endParaRPr lang="en-IN" dirty="0"/>
          </a:p>
        </p:txBody>
      </p:sp>
      <p:pic>
        <p:nvPicPr>
          <p:cNvPr id="296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528637" y="1400969"/>
            <a:ext cx="7934325" cy="446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76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1447800"/>
            <a:ext cx="5562600" cy="10332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76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" y="2514600"/>
            <a:ext cx="8223173" cy="396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8675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1447800"/>
            <a:ext cx="8348133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867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3955" y="4191000"/>
            <a:ext cx="9040045" cy="266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3200400"/>
            <a:ext cx="7772400" cy="1362075"/>
          </a:xfrm>
        </p:spPr>
        <p:txBody>
          <a:bodyPr/>
          <a:lstStyle/>
          <a:p>
            <a:r>
              <a:rPr lang="en-IN" dirty="0" smtClean="0"/>
              <a:t>Custom transformer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Transformer</a:t>
            </a:r>
            <a:endParaRPr lang="en-IN" dirty="0"/>
          </a:p>
        </p:txBody>
      </p:sp>
      <p:pic>
        <p:nvPicPr>
          <p:cNvPr id="30723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219200"/>
            <a:ext cx="8229600" cy="47359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001000" cy="381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What is a Message Processor?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876800"/>
          </a:xfrm>
        </p:spPr>
        <p:txBody>
          <a:bodyPr/>
          <a:lstStyle/>
          <a:p>
            <a:r>
              <a:rPr lang="en-IN" dirty="0" smtClean="0"/>
              <a:t>Message processors are responsible for processing the received message. </a:t>
            </a:r>
          </a:p>
          <a:p>
            <a:r>
              <a:rPr lang="en-IN" dirty="0" smtClean="0"/>
              <a:t>These message processors are categorized by function:</a:t>
            </a:r>
          </a:p>
          <a:p>
            <a:pPr lvl="1"/>
            <a:r>
              <a:rPr lang="en-IN" dirty="0" smtClean="0"/>
              <a:t>Components: perform business logic &amp; are typically application specific</a:t>
            </a:r>
          </a:p>
          <a:p>
            <a:pPr lvl="1"/>
            <a:r>
              <a:rPr lang="en-IN" dirty="0" smtClean="0"/>
              <a:t>Transformers: transform the message</a:t>
            </a:r>
          </a:p>
          <a:p>
            <a:pPr lvl="1"/>
            <a:r>
              <a:rPr lang="en-IN" dirty="0" smtClean="0"/>
              <a:t>Filters: accept/reject messages</a:t>
            </a:r>
          </a:p>
          <a:p>
            <a:pPr lvl="1"/>
            <a:r>
              <a:rPr lang="en-IN" dirty="0" smtClean="0"/>
              <a:t>Routers: control the message flow</a:t>
            </a:r>
          </a:p>
          <a:p>
            <a:pPr lvl="1"/>
            <a:r>
              <a:rPr lang="en-IN" dirty="0" smtClean="0"/>
              <a:t>Endpoints: send/receive messages over a transport</a:t>
            </a:r>
          </a:p>
          <a:p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Abstract Transformer</a:t>
            </a:r>
            <a:endParaRPr lang="en-IN" dirty="0"/>
          </a:p>
        </p:txBody>
      </p:sp>
      <p:pic>
        <p:nvPicPr>
          <p:cNvPr id="317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1143000"/>
            <a:ext cx="8048625" cy="402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Transformer - Example</a:t>
            </a:r>
            <a:endParaRPr lang="en-IN" dirty="0"/>
          </a:p>
        </p:txBody>
      </p:sp>
      <p:pic>
        <p:nvPicPr>
          <p:cNvPr id="327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957262" y="1410494"/>
            <a:ext cx="7077075" cy="4448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Example</a:t>
            </a:r>
            <a:endParaRPr lang="en-IN" dirty="0"/>
          </a:p>
        </p:txBody>
      </p:sp>
      <p:pic>
        <p:nvPicPr>
          <p:cNvPr id="337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381000" y="1539205"/>
            <a:ext cx="8229600" cy="4190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48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381000" y="1652703"/>
            <a:ext cx="8229600" cy="39637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3352800"/>
            <a:ext cx="7772400" cy="1362075"/>
          </a:xfrm>
        </p:spPr>
        <p:txBody>
          <a:bodyPr/>
          <a:lstStyle/>
          <a:p>
            <a:r>
              <a:rPr lang="en-IN" dirty="0" smtClean="0"/>
              <a:t>Custom filters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Custom Filters</a:t>
            </a:r>
            <a:endParaRPr lang="en-IN" dirty="0"/>
          </a:p>
        </p:txBody>
      </p:sp>
      <p:pic>
        <p:nvPicPr>
          <p:cNvPr id="35843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381000" y="1503956"/>
            <a:ext cx="8229600" cy="4261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Filter – Complex to Simple</a:t>
            </a:r>
            <a:endParaRPr lang="en-IN" dirty="0"/>
          </a:p>
        </p:txBody>
      </p:sp>
      <p:pic>
        <p:nvPicPr>
          <p:cNvPr id="368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1295400"/>
            <a:ext cx="7069054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Example</a:t>
            </a:r>
            <a:endParaRPr lang="en-IN" dirty="0"/>
          </a:p>
        </p:txBody>
      </p:sp>
      <p:pic>
        <p:nvPicPr>
          <p:cNvPr id="3789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681037" y="1391444"/>
            <a:ext cx="7629525" cy="4486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Filters -  Mule Configuration</a:t>
            </a:r>
            <a:endParaRPr lang="en-IN" dirty="0"/>
          </a:p>
        </p:txBody>
      </p:sp>
      <p:pic>
        <p:nvPicPr>
          <p:cNvPr id="3891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1676400"/>
            <a:ext cx="7591425" cy="2867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First Successful</a:t>
            </a:r>
            <a:endParaRPr lang="en-IN" dirty="0"/>
          </a:p>
        </p:txBody>
      </p:sp>
      <p:pic>
        <p:nvPicPr>
          <p:cNvPr id="6147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1676400"/>
            <a:ext cx="809784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sub flow?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4876800"/>
          </a:xfrm>
        </p:spPr>
        <p:txBody>
          <a:bodyPr/>
          <a:lstStyle/>
          <a:p>
            <a:r>
              <a:rPr lang="en-US" dirty="0" smtClean="0"/>
              <a:t>Sub flow is a private flow which is not visible outside the current flow</a:t>
            </a:r>
          </a:p>
          <a:p>
            <a:endParaRPr lang="en-US" dirty="0" smtClean="0"/>
          </a:p>
          <a:p>
            <a:r>
              <a:rPr lang="en-US" dirty="0" smtClean="0"/>
              <a:t>A subflow will not have a Message Source.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295400"/>
            <a:ext cx="6889376" cy="403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 smtClean="0"/>
              <a:t>Untill</a:t>
            </a:r>
            <a:r>
              <a:rPr lang="en-IN" dirty="0" smtClean="0"/>
              <a:t> Successful</a:t>
            </a:r>
            <a:endParaRPr lang="en-IN" dirty="0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581333" y="1371600"/>
            <a:ext cx="7828934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1524000"/>
            <a:ext cx="8505039" cy="533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36637"/>
            <a:ext cx="8229600" cy="5364163"/>
          </a:xfrm>
        </p:spPr>
        <p:txBody>
          <a:bodyPr>
            <a:noAutofit/>
          </a:bodyPr>
          <a:lstStyle/>
          <a:p>
            <a:pPr lvl="0"/>
            <a:r>
              <a:rPr lang="en-US" sz="1800" dirty="0" err="1" smtClean="0"/>
              <a:t>objectStore</a:t>
            </a:r>
            <a:r>
              <a:rPr lang="en-US" sz="1800" dirty="0" smtClean="0"/>
              <a:t>-ref: </a:t>
            </a:r>
          </a:p>
          <a:p>
            <a:pPr lvl="1"/>
            <a:r>
              <a:rPr lang="en-US" sz="1800" dirty="0" smtClean="0"/>
              <a:t>Reference to the </a:t>
            </a:r>
            <a:r>
              <a:rPr lang="en-US" sz="1800" dirty="0" err="1" smtClean="0"/>
              <a:t>org.mule.api.store.ListableObjectStore</a:t>
            </a:r>
            <a:r>
              <a:rPr lang="en-US" sz="1800" dirty="0" smtClean="0"/>
              <a:t> that will be used to store events pending (re)processing.</a:t>
            </a:r>
            <a:endParaRPr lang="en-IN" sz="1800" dirty="0" smtClean="0"/>
          </a:p>
          <a:p>
            <a:pPr lvl="0"/>
            <a:r>
              <a:rPr lang="en-US" sz="1800" dirty="0" err="1" smtClean="0"/>
              <a:t>deadLetterQueue</a:t>
            </a:r>
            <a:r>
              <a:rPr lang="en-US" sz="1800" dirty="0" smtClean="0"/>
              <a:t>-ref: </a:t>
            </a:r>
          </a:p>
          <a:p>
            <a:pPr lvl="1"/>
            <a:r>
              <a:rPr lang="en-US" sz="1800" dirty="0" smtClean="0"/>
              <a:t>An endpoint or message processor to which undeliverable messages are sent after all retries have been attempted. </a:t>
            </a:r>
            <a:endParaRPr lang="en-IN" sz="1800" dirty="0" smtClean="0"/>
          </a:p>
          <a:p>
            <a:pPr lvl="0"/>
            <a:r>
              <a:rPr lang="en-US" sz="1800" dirty="0" err="1" smtClean="0"/>
              <a:t>failureExpression</a:t>
            </a:r>
            <a:r>
              <a:rPr lang="en-US" sz="1800" dirty="0" smtClean="0"/>
              <a:t>: </a:t>
            </a:r>
          </a:p>
          <a:p>
            <a:pPr lvl="1"/>
            <a:r>
              <a:rPr lang="en-US" sz="1800" dirty="0" smtClean="0"/>
              <a:t>Specifies an expression that when evaluated determines if the processing of one a route was a failure or not. If no expression is specified, only exceptions will be considered as processing failures. </a:t>
            </a:r>
            <a:endParaRPr lang="en-IN" sz="1800" dirty="0" smtClean="0"/>
          </a:p>
          <a:p>
            <a:pPr lvl="0"/>
            <a:r>
              <a:rPr lang="en-US" sz="1800" dirty="0" err="1" smtClean="0"/>
              <a:t>secondBetweenRetries</a:t>
            </a:r>
            <a:r>
              <a:rPr lang="en-US" sz="1800" dirty="0" smtClean="0"/>
              <a:t>:</a:t>
            </a:r>
          </a:p>
          <a:p>
            <a:pPr lvl="1"/>
            <a:r>
              <a:rPr lang="en-US" sz="1800" dirty="0" smtClean="0"/>
              <a:t> Specifies the minimum time interval between two process retries. The actual time interval depends on the previous execution but should not exceed twice this number. </a:t>
            </a:r>
            <a:endParaRPr lang="en-IN" sz="1800" dirty="0" smtClean="0"/>
          </a:p>
          <a:p>
            <a:pPr lvl="0"/>
            <a:r>
              <a:rPr lang="en-US" sz="1800" dirty="0" err="1" smtClean="0"/>
              <a:t>maxRetries</a:t>
            </a:r>
            <a:r>
              <a:rPr lang="en-US" sz="1800" dirty="0" smtClean="0"/>
              <a:t>: </a:t>
            </a:r>
          </a:p>
          <a:p>
            <a:pPr lvl="1"/>
            <a:r>
              <a:rPr lang="en-US" sz="1800" dirty="0" smtClean="0"/>
              <a:t>Specifies the maximum number of processing retries that will be performed.</a:t>
            </a:r>
            <a:endParaRPr lang="en-IN" sz="1800" dirty="0" smtClean="0"/>
          </a:p>
          <a:p>
            <a:pPr>
              <a:buNone/>
            </a:pPr>
            <a:endParaRPr lang="en-IN" sz="1800" dirty="0" smtClean="0"/>
          </a:p>
          <a:p>
            <a:endParaRPr lang="en-IN" sz="1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590800"/>
            <a:ext cx="7772400" cy="1362075"/>
          </a:xfrm>
        </p:spPr>
        <p:txBody>
          <a:bodyPr/>
          <a:lstStyle/>
          <a:p>
            <a:r>
              <a:rPr lang="en-IN" dirty="0" smtClean="0"/>
              <a:t>Soap Webservice Security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077200" cy="381000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Securing service  using </a:t>
            </a:r>
            <a:r>
              <a:rPr lang="en-IN" i="1" dirty="0" err="1" smtClean="0"/>
              <a:t>UsernameToken</a:t>
            </a:r>
            <a:endParaRPr lang="en-IN" dirty="0"/>
          </a:p>
        </p:txBody>
      </p:sp>
      <p:pic>
        <p:nvPicPr>
          <p:cNvPr id="1331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1676400"/>
            <a:ext cx="8329514" cy="441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7696200" cy="381000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Client Passing Username token</a:t>
            </a:r>
            <a:endParaRPr lang="en-IN" dirty="0"/>
          </a:p>
        </p:txBody>
      </p:sp>
      <p:pic>
        <p:nvPicPr>
          <p:cNvPr id="1433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600200"/>
            <a:ext cx="8077805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7848600" cy="381000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Service using signing</a:t>
            </a:r>
            <a:endParaRPr lang="en-IN" dirty="0"/>
          </a:p>
        </p:txBody>
      </p:sp>
      <p:pic>
        <p:nvPicPr>
          <p:cNvPr id="15363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1828800"/>
            <a:ext cx="8727924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077200" cy="381000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Client Using Signing</a:t>
            </a:r>
            <a:endParaRPr lang="en-IN" dirty="0"/>
          </a:p>
        </p:txBody>
      </p:sp>
      <p:pic>
        <p:nvPicPr>
          <p:cNvPr id="1638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143000"/>
            <a:ext cx="8288215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 smtClean="0"/>
              <a:t>Delpoying</a:t>
            </a:r>
            <a:r>
              <a:rPr lang="en-IN" dirty="0" smtClean="0"/>
              <a:t> Webapp in Jetty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Configure Jetty connector as below :</a:t>
            </a:r>
          </a:p>
          <a:p>
            <a:endParaRPr lang="en-IN" dirty="0" smtClean="0"/>
          </a:p>
          <a:p>
            <a:endParaRPr lang="en-IN" dirty="0" smtClean="0"/>
          </a:p>
          <a:p>
            <a:endParaRPr lang="en-IN" dirty="0" smtClean="0"/>
          </a:p>
          <a:p>
            <a:endParaRPr lang="en-IN" dirty="0" smtClean="0"/>
          </a:p>
          <a:p>
            <a:r>
              <a:rPr lang="en-IN" dirty="0" smtClean="0"/>
              <a:t>Create web applications under </a:t>
            </a:r>
            <a:r>
              <a:rPr lang="en-IN" dirty="0" err="1" smtClean="0"/>
              <a:t>src</a:t>
            </a:r>
            <a:r>
              <a:rPr lang="en-IN" dirty="0" smtClean="0"/>
              <a:t>/main/app/</a:t>
            </a:r>
            <a:r>
              <a:rPr lang="en-IN" dirty="0" err="1" smtClean="0"/>
              <a:t>webapps</a:t>
            </a:r>
            <a:endParaRPr lang="en-IN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5800" y="2133600"/>
            <a:ext cx="7703457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95799" y="4114800"/>
            <a:ext cx="3414751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153400" cy="381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Mule Message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219200"/>
            <a:ext cx="8229600" cy="5211763"/>
          </a:xfrm>
        </p:spPr>
        <p:txBody>
          <a:bodyPr>
            <a:normAutofit/>
          </a:bodyPr>
          <a:lstStyle/>
          <a:p>
            <a:r>
              <a:rPr lang="en-US" dirty="0" smtClean="0"/>
              <a:t>The Data received from an endpoint is packaged  into an object that implements </a:t>
            </a:r>
            <a:r>
              <a:rPr lang="en-US" b="1" dirty="0" smtClean="0">
                <a:solidFill>
                  <a:srgbClr val="FF0000"/>
                </a:solidFill>
              </a:rPr>
              <a:t>MuleMessage</a:t>
            </a:r>
            <a:r>
              <a:rPr lang="en-US" dirty="0" smtClean="0"/>
              <a:t> interface</a:t>
            </a:r>
          </a:p>
          <a:p>
            <a:endParaRPr lang="en-US" dirty="0" smtClean="0"/>
          </a:p>
          <a:p>
            <a:r>
              <a:rPr lang="en-IN" dirty="0" smtClean="0"/>
              <a:t>A Message contains:</a:t>
            </a:r>
          </a:p>
          <a:p>
            <a:pPr lvl="1"/>
            <a:r>
              <a:rPr lang="en-IN" dirty="0" smtClean="0"/>
              <a:t>A series of properties that vary                                            depending   on the transport </a:t>
            </a:r>
          </a:p>
          <a:p>
            <a:pPr lvl="1"/>
            <a:r>
              <a:rPr lang="en-IN" b="1" dirty="0" smtClean="0"/>
              <a:t>Variables – </a:t>
            </a:r>
            <a:r>
              <a:rPr lang="en-IN" dirty="0" smtClean="0"/>
              <a:t>Session and  Flow</a:t>
            </a:r>
          </a:p>
          <a:p>
            <a:pPr lvl="1"/>
            <a:r>
              <a:rPr lang="en-IN" dirty="0" smtClean="0"/>
              <a:t>The data as the payload of the                              Mule Message. </a:t>
            </a:r>
            <a:endParaRPr lang="en-IN" smtClean="0"/>
          </a:p>
          <a:p>
            <a:pPr lvl="1"/>
            <a:r>
              <a:rPr lang="en-IN" smtClean="0"/>
              <a:t>If </a:t>
            </a:r>
            <a:r>
              <a:rPr lang="en-IN" dirty="0" smtClean="0"/>
              <a:t>required, a series of attachments                                     that can accompany the message. </a:t>
            </a:r>
          </a:p>
          <a:p>
            <a:endParaRPr lang="en-IN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649833" y="1981200"/>
            <a:ext cx="2494167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Web.xml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Configure web.xml as below :</a:t>
            </a:r>
            <a:endParaRPr lang="en-IN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1981200"/>
            <a:ext cx="8565502" cy="388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 smtClean="0"/>
              <a:t>Interacting with Mule from Your Code</a:t>
            </a:r>
            <a:br>
              <a:rPr lang="en-IN" dirty="0" smtClean="0"/>
            </a:br>
            <a:endParaRPr lang="en-IN" dirty="0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0" y="1905000"/>
            <a:ext cx="8071104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Configuring </a:t>
            </a:r>
            <a:r>
              <a:rPr lang="en-IN" dirty="0" err="1" smtClean="0"/>
              <a:t>servlet</a:t>
            </a:r>
            <a:r>
              <a:rPr lang="en-IN" dirty="0" smtClean="0"/>
              <a:t> endpoint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Configure </a:t>
            </a:r>
            <a:r>
              <a:rPr lang="en-IN" dirty="0" err="1" smtClean="0"/>
              <a:t>servlet</a:t>
            </a:r>
            <a:r>
              <a:rPr lang="en-IN" dirty="0" smtClean="0"/>
              <a:t> endpoints as below : </a:t>
            </a:r>
            <a:endParaRPr lang="en-IN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0999" y="1981200"/>
            <a:ext cx="8323385" cy="281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6934200" cy="715962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Embedding Mule in a Webapp</a:t>
            </a:r>
            <a:br>
              <a:rPr lang="en-IN" dirty="0" smtClean="0"/>
            </a:br>
            <a:endParaRPr lang="en-IN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81000" y="1371600"/>
            <a:ext cx="8229600" cy="4525963"/>
          </a:xfrm>
        </p:spPr>
        <p:txBody>
          <a:bodyPr/>
          <a:lstStyle/>
          <a:p>
            <a:r>
              <a:rPr lang="en-IN" dirty="0" smtClean="0"/>
              <a:t>Configure the following in web.xml</a:t>
            </a:r>
            <a:endParaRPr lang="en-IN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90600" y="2362200"/>
            <a:ext cx="6172200" cy="1304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b="1" dirty="0" smtClean="0"/>
              <a:t/>
            </a:r>
            <a:br>
              <a:rPr lang="en-IN" b="1" dirty="0" smtClean="0"/>
            </a:br>
            <a:r>
              <a:rPr lang="en-IN" b="1" dirty="0" smtClean="0"/>
              <a:t>What is a Mule Message Property?</a:t>
            </a:r>
            <a:br>
              <a:rPr lang="en-IN" b="1" dirty="0" smtClean="0"/>
            </a:br>
            <a:endParaRPr lang="en-IN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28600" y="1371600"/>
            <a:ext cx="8229600" cy="5287963"/>
          </a:xfrm>
        </p:spPr>
        <p:txBody>
          <a:bodyPr>
            <a:normAutofit fontScale="92500" lnSpcReduction="10000"/>
          </a:bodyPr>
          <a:lstStyle/>
          <a:p>
            <a:r>
              <a:rPr lang="en-IN" dirty="0" smtClean="0"/>
              <a:t>A Mule message consists of </a:t>
            </a:r>
          </a:p>
          <a:p>
            <a:pPr lvl="1"/>
            <a:r>
              <a:rPr lang="en-IN" dirty="0" smtClean="0"/>
              <a:t>Properties</a:t>
            </a:r>
          </a:p>
          <a:p>
            <a:pPr lvl="1"/>
            <a:r>
              <a:rPr lang="en-US" dirty="0" smtClean="0"/>
              <a:t>Variables</a:t>
            </a:r>
            <a:endParaRPr lang="en-IN" dirty="0" smtClean="0"/>
          </a:p>
          <a:p>
            <a:pPr lvl="1"/>
            <a:r>
              <a:rPr lang="en-IN" dirty="0" smtClean="0"/>
              <a:t> attachments and </a:t>
            </a:r>
          </a:p>
          <a:p>
            <a:pPr lvl="1"/>
            <a:r>
              <a:rPr lang="en-IN" dirty="0" smtClean="0"/>
              <a:t>a payload.</a:t>
            </a:r>
          </a:p>
          <a:p>
            <a:endParaRPr lang="en-US" dirty="0" smtClean="0"/>
          </a:p>
          <a:p>
            <a:r>
              <a:rPr lang="en-US" dirty="0" smtClean="0"/>
              <a:t>Message Property is a key value pair</a:t>
            </a:r>
          </a:p>
          <a:p>
            <a:endParaRPr lang="en-US" dirty="0" smtClean="0"/>
          </a:p>
          <a:p>
            <a:r>
              <a:rPr lang="en-IN" dirty="0" smtClean="0"/>
              <a:t>A transport reads from a Mule message’s properties to populate an outgoing message’s header fields (e.g., HTTP)</a:t>
            </a:r>
          </a:p>
          <a:p>
            <a:endParaRPr lang="en-US" dirty="0" smtClean="0"/>
          </a:p>
          <a:p>
            <a:r>
              <a:rPr lang="en-IN" dirty="0" smtClean="0"/>
              <a:t>A transport extracts an incoming message’s header fields and casts them into properties, which are added to the Mule message. </a:t>
            </a:r>
          </a:p>
          <a:p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 smtClean="0"/>
              <a:t>Mapping message headers to transport headers</a:t>
            </a:r>
            <a:endParaRPr lang="en-IN" dirty="0"/>
          </a:p>
        </p:txBody>
      </p:sp>
      <p:pic>
        <p:nvPicPr>
          <p:cNvPr id="5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1448893" y="1371600"/>
            <a:ext cx="6093814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 smtClean="0"/>
              <a:t>Mapping transport headers to message headers </a:t>
            </a:r>
            <a:endParaRPr lang="en-IN" dirty="0"/>
          </a:p>
        </p:txBody>
      </p:sp>
      <p:pic>
        <p:nvPicPr>
          <p:cNvPr id="5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1338269" y="1371600"/>
            <a:ext cx="6315061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077200" cy="381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What is a Transformer ?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143000"/>
            <a:ext cx="8382000" cy="5135563"/>
          </a:xfrm>
        </p:spPr>
        <p:txBody>
          <a:bodyPr/>
          <a:lstStyle/>
          <a:p>
            <a:r>
              <a:rPr lang="en-IN" dirty="0" smtClean="0"/>
              <a:t>The Message Transformer pattern allows components/applications using different data formats to communicate with each other. </a:t>
            </a:r>
          </a:p>
          <a:p>
            <a:endParaRPr lang="en-IN" dirty="0" smtClean="0"/>
          </a:p>
          <a:p>
            <a:endParaRPr lang="en-IN" dirty="0" smtClean="0"/>
          </a:p>
          <a:p>
            <a:r>
              <a:rPr lang="en-IN" dirty="0" smtClean="0"/>
              <a:t>Mule does not impose a specific message format so you can take advantage of whatever formats make the most sense for your application.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Filter?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876800"/>
          </a:xfrm>
        </p:spPr>
        <p:txBody>
          <a:bodyPr/>
          <a:lstStyle/>
          <a:p>
            <a:r>
              <a:rPr lang="en-IN" dirty="0" smtClean="0"/>
              <a:t>Filters are pass/fail. </a:t>
            </a:r>
          </a:p>
          <a:p>
            <a:endParaRPr lang="en-IN" dirty="0" smtClean="0"/>
          </a:p>
          <a:p>
            <a:r>
              <a:rPr lang="en-IN" dirty="0" smtClean="0"/>
              <a:t>They do not change the message in any way, but decide if the message should continue to be processed. </a:t>
            </a:r>
          </a:p>
          <a:p>
            <a:endParaRPr lang="en-US" dirty="0" smtClean="0"/>
          </a:p>
          <a:p>
            <a:r>
              <a:rPr lang="en-IN" dirty="0" smtClean="0"/>
              <a:t>Three options can be taken in the case of a filter failing:</a:t>
            </a:r>
          </a:p>
          <a:p>
            <a:pPr lvl="1"/>
            <a:r>
              <a:rPr lang="en-IN" dirty="0" smtClean="0"/>
              <a:t>Ending the Message Processing immediately.</a:t>
            </a:r>
          </a:p>
          <a:p>
            <a:pPr lvl="1"/>
            <a:r>
              <a:rPr lang="en-IN" dirty="0" smtClean="0"/>
              <a:t>Re-routing the message elsewhere</a:t>
            </a:r>
          </a:p>
          <a:p>
            <a:pPr lvl="1"/>
            <a:r>
              <a:rPr lang="en-IN" dirty="0" smtClean="0"/>
              <a:t>Throwing an exception</a:t>
            </a:r>
          </a:p>
          <a:p>
            <a:endParaRPr lang="en-IN" dirty="0" smtClean="0"/>
          </a:p>
          <a:p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an Endpoint ?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570037"/>
            <a:ext cx="8382000" cy="5287963"/>
          </a:xfrm>
        </p:spPr>
        <p:txBody>
          <a:bodyPr/>
          <a:lstStyle/>
          <a:p>
            <a:r>
              <a:rPr lang="en-IN" dirty="0" smtClean="0"/>
              <a:t>The Message Endpoint pattern allows you to connect different applications or objects to a messaging channel. </a:t>
            </a:r>
          </a:p>
          <a:p>
            <a:endParaRPr lang="en-IN" dirty="0" smtClean="0"/>
          </a:p>
          <a:p>
            <a:r>
              <a:rPr lang="en-IN" dirty="0" smtClean="0"/>
              <a:t>Each protocol (as a messaging channel) is transparently implemented meaning that the component does not know, or need to know, which protocol is being used to send or receive data.</a:t>
            </a:r>
            <a:br>
              <a:rPr lang="en-IN" dirty="0" smtClean="0"/>
            </a:br>
            <a:endParaRPr lang="en-IN" dirty="0" smtClean="0"/>
          </a:p>
          <a:p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6629400" cy="715962"/>
          </a:xfrm>
        </p:spPr>
        <p:txBody>
          <a:bodyPr>
            <a:normAutofit/>
          </a:bodyPr>
          <a:lstStyle/>
          <a:p>
            <a:r>
              <a:rPr lang="en-IN" sz="2800" b="1" dirty="0" smtClean="0">
                <a:solidFill>
                  <a:srgbClr val="FF0000"/>
                </a:solidFill>
                <a:latin typeface="Aharoni" pitchFamily="2" charset="-79"/>
                <a:cs typeface="Aharoni" pitchFamily="2" charset="-79"/>
              </a:rPr>
              <a:t>Point to Point Communication</a:t>
            </a:r>
            <a:endParaRPr lang="en-IN" sz="2800" b="1" dirty="0">
              <a:solidFill>
                <a:srgbClr val="FF0000"/>
              </a:solidFill>
              <a:latin typeface="Aharoni" pitchFamily="2" charset="-79"/>
              <a:cs typeface="Aharoni" pitchFamily="2" charset="-79"/>
            </a:endParaRPr>
          </a:p>
        </p:txBody>
      </p:sp>
      <p:pic>
        <p:nvPicPr>
          <p:cNvPr id="90114" name="Picture 2" descr="C:\Users\Siva\Desktop\usecase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66800" y="2362200"/>
            <a:ext cx="6966908" cy="24003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3200"/>
            <a:ext cx="7772400" cy="1362075"/>
          </a:xfrm>
        </p:spPr>
        <p:txBody>
          <a:bodyPr/>
          <a:lstStyle/>
          <a:p>
            <a:r>
              <a:rPr lang="en-US" dirty="0" smtClean="0"/>
              <a:t>Implement lab 1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Lab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Implement the following flow : </a:t>
            </a:r>
          </a:p>
          <a:p>
            <a:endParaRPr lang="en-IN" dirty="0" smtClean="0"/>
          </a:p>
          <a:p>
            <a:r>
              <a:rPr lang="en-IN" dirty="0" smtClean="0"/>
              <a:t>Initialize Java component with PriceComponent</a:t>
            </a:r>
            <a:endParaRPr lang="en-IN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66800" y="2590800"/>
            <a:ext cx="5638800" cy="37688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MEL Basics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001000" cy="5029200"/>
          </a:xfrm>
        </p:spPr>
        <p:txBody>
          <a:bodyPr>
            <a:normAutofit fontScale="85000" lnSpcReduction="10000"/>
          </a:bodyPr>
          <a:lstStyle/>
          <a:p>
            <a:r>
              <a:rPr lang="en-IN" dirty="0" smtClean="0"/>
              <a:t>In Mule We use Mule Expression Language (MEL)</a:t>
            </a:r>
          </a:p>
          <a:p>
            <a:endParaRPr lang="en-IN" dirty="0" smtClean="0"/>
          </a:p>
          <a:p>
            <a:r>
              <a:rPr lang="en-IN" dirty="0" smtClean="0"/>
              <a:t>We write Mule Expressions using the following syntax : #[]</a:t>
            </a:r>
          </a:p>
          <a:p>
            <a:endParaRPr lang="en-IN" dirty="0" smtClean="0"/>
          </a:p>
          <a:p>
            <a:r>
              <a:rPr lang="en-IN" dirty="0" smtClean="0">
                <a:solidFill>
                  <a:srgbClr val="FF0000"/>
                </a:solidFill>
              </a:rPr>
              <a:t>message</a:t>
            </a:r>
            <a:r>
              <a:rPr lang="en-IN" dirty="0" smtClean="0"/>
              <a:t> is an implicit object in MEL</a:t>
            </a:r>
          </a:p>
          <a:p>
            <a:endParaRPr lang="en-IN" dirty="0" smtClean="0"/>
          </a:p>
          <a:p>
            <a:r>
              <a:rPr lang="en-IN" dirty="0" smtClean="0">
                <a:solidFill>
                  <a:srgbClr val="FF0000"/>
                </a:solidFill>
              </a:rPr>
              <a:t>message.inboundProperties</a:t>
            </a:r>
            <a:r>
              <a:rPr lang="en-IN" dirty="0" smtClean="0"/>
              <a:t>  and </a:t>
            </a:r>
            <a:r>
              <a:rPr lang="en-IN" dirty="0" smtClean="0">
                <a:solidFill>
                  <a:srgbClr val="FF0000"/>
                </a:solidFill>
              </a:rPr>
              <a:t>message.outboundProperties </a:t>
            </a:r>
            <a:r>
              <a:rPr lang="en-IN" dirty="0" smtClean="0"/>
              <a:t> are maps using which we can access inbound and outbound properties</a:t>
            </a:r>
          </a:p>
          <a:p>
            <a:endParaRPr lang="en-IN" dirty="0" smtClean="0"/>
          </a:p>
          <a:p>
            <a:r>
              <a:rPr lang="en-IN" dirty="0" smtClean="0"/>
              <a:t>We can also use the following syntax for accessing any inbound property : </a:t>
            </a:r>
            <a:r>
              <a:rPr lang="en-IN" b="1" dirty="0" smtClean="0">
                <a:solidFill>
                  <a:srgbClr val="FF0000"/>
                </a:solidFill>
              </a:rPr>
              <a:t>#[header</a:t>
            </a:r>
            <a:r>
              <a:rPr lang="en-IN" b="1" dirty="0" smtClean="0">
                <a:solidFill>
                  <a:srgbClr val="FFC000"/>
                </a:solidFill>
              </a:rPr>
              <a:t>:inbound</a:t>
            </a:r>
            <a:r>
              <a:rPr lang="en-IN" b="1" dirty="0" smtClean="0">
                <a:solidFill>
                  <a:srgbClr val="FF0000"/>
                </a:solidFill>
              </a:rPr>
              <a:t>:inboundpropertyname]</a:t>
            </a:r>
          </a:p>
          <a:p>
            <a:endParaRPr lang="en-IN" b="1" dirty="0" smtClean="0">
              <a:solidFill>
                <a:srgbClr val="FF0000"/>
              </a:solidFill>
            </a:endParaRPr>
          </a:p>
          <a:p>
            <a:r>
              <a:rPr lang="en-IN" b="1" dirty="0" smtClean="0">
                <a:solidFill>
                  <a:srgbClr val="FF0000"/>
                </a:solidFill>
              </a:rPr>
              <a:t>We can access payload of message using #[payload]</a:t>
            </a:r>
          </a:p>
          <a:p>
            <a:endParaRPr lang="en-IN" dirty="0" smtClean="0"/>
          </a:p>
          <a:p>
            <a:endParaRPr lang="en-IN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Expression Transformer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Expression transformer can be used to transform the payload</a:t>
            </a:r>
            <a:endParaRPr lang="en-IN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2286000"/>
            <a:ext cx="76835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If u want expression transformer to return an array of arguments, u could do as below :</a:t>
            </a:r>
            <a:endParaRPr lang="en-IN" dirty="0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828800"/>
            <a:ext cx="7591425" cy="3857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3200"/>
            <a:ext cx="7772400" cy="1362075"/>
          </a:xfrm>
        </p:spPr>
        <p:txBody>
          <a:bodyPr/>
          <a:lstStyle/>
          <a:p>
            <a:r>
              <a:rPr lang="en-IN" dirty="0" smtClean="0"/>
              <a:t>Entry point resolvers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What if two or more conflicting methods are present in same class ?</a:t>
            </a:r>
          </a:p>
          <a:p>
            <a:endParaRPr lang="en-IN" dirty="0" smtClean="0"/>
          </a:p>
          <a:p>
            <a:r>
              <a:rPr lang="en-IN" dirty="0" smtClean="0"/>
              <a:t>Solution :</a:t>
            </a:r>
          </a:p>
          <a:p>
            <a:endParaRPr lang="en-IN" dirty="0" smtClean="0"/>
          </a:p>
          <a:p>
            <a:r>
              <a:rPr lang="en-IN" dirty="0" smtClean="0"/>
              <a:t>Use  method end point resolver as below :</a:t>
            </a:r>
          </a:p>
          <a:p>
            <a:endParaRPr lang="en-IN" dirty="0" smtClean="0"/>
          </a:p>
          <a:p>
            <a:endParaRPr lang="en-IN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" y="3200400"/>
            <a:ext cx="8344243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What if  a method has to be invoked on your Java component based on method argument types and number of arguments based on reflection ?</a:t>
            </a:r>
          </a:p>
          <a:p>
            <a:endParaRPr lang="en-IN" dirty="0" smtClean="0"/>
          </a:p>
          <a:p>
            <a:r>
              <a:rPr lang="en-IN" dirty="0" smtClean="0"/>
              <a:t>Consider the following java class :</a:t>
            </a:r>
            <a:endParaRPr lang="en-IN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" y="3809361"/>
            <a:ext cx="7239000" cy="30486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Solution :  Use reflection-entry-point-resolver as below :</a:t>
            </a:r>
            <a:endParaRPr lang="en-IN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2514600"/>
            <a:ext cx="8401050" cy="365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What if u want to use more than one entry point resolvers ?</a:t>
            </a:r>
          </a:p>
          <a:p>
            <a:endParaRPr lang="en-IN" dirty="0" smtClean="0"/>
          </a:p>
          <a:p>
            <a:r>
              <a:rPr lang="en-IN" dirty="0" smtClean="0"/>
              <a:t>Solution  : Use  &lt;entry-point-resolver-set&gt; as below :</a:t>
            </a:r>
            <a:endParaRPr lang="en-IN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2514600"/>
            <a:ext cx="8560340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6934200" cy="715962"/>
          </a:xfrm>
        </p:spPr>
        <p:txBody>
          <a:bodyPr>
            <a:norm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  <a:latin typeface="Aharoni" pitchFamily="2" charset="-79"/>
                <a:cs typeface="Aharoni" pitchFamily="2" charset="-79"/>
              </a:rPr>
              <a:t>Point to Point Communication</a:t>
            </a:r>
            <a:endParaRPr lang="en-IN" sz="2800" b="1" dirty="0">
              <a:solidFill>
                <a:srgbClr val="FF0000"/>
              </a:solidFill>
              <a:latin typeface="Aharoni" pitchFamily="2" charset="-79"/>
              <a:cs typeface="Aharoni" pitchFamily="2" charset="-79"/>
            </a:endParaRPr>
          </a:p>
        </p:txBody>
      </p:sp>
      <p:pic>
        <p:nvPicPr>
          <p:cNvPr id="91138" name="Picture 2" descr="C:\Users\Siva\Desktop\usecase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14400" y="1371600"/>
            <a:ext cx="5947766" cy="473868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What if u want to resolve the method to be invoked based on a property in message ?</a:t>
            </a:r>
          </a:p>
          <a:p>
            <a:endParaRPr lang="en-IN" dirty="0" smtClean="0"/>
          </a:p>
          <a:p>
            <a:r>
              <a:rPr lang="en-IN" dirty="0" smtClean="0"/>
              <a:t>Solution : Use</a:t>
            </a:r>
            <a:r>
              <a:rPr lang="en-IN" b="1" dirty="0" smtClean="0"/>
              <a:t> </a:t>
            </a:r>
            <a:r>
              <a:rPr lang="en-IN" b="1" dirty="0" smtClean="0">
                <a:solidFill>
                  <a:srgbClr val="FF0000"/>
                </a:solidFill>
              </a:rPr>
              <a:t>&lt;property-entry-point-resolver /&gt;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38200" y="3048000"/>
            <a:ext cx="75184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Defining a Singleton component</a:t>
            </a:r>
            <a:endParaRPr lang="en-IN" dirty="0"/>
          </a:p>
        </p:txBody>
      </p:sp>
      <p:pic>
        <p:nvPicPr>
          <p:cNvPr id="21508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990600"/>
            <a:ext cx="8429625" cy="5248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001000" cy="381000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No-arguments-entry-point-resolver</a:t>
            </a:r>
            <a:endParaRPr lang="en-IN" dirty="0"/>
          </a:p>
        </p:txBody>
      </p:sp>
      <p:pic>
        <p:nvPicPr>
          <p:cNvPr id="2253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500062" y="1905794"/>
            <a:ext cx="7991475" cy="3457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Annotations Example</a:t>
            </a:r>
            <a:endParaRPr lang="en-IN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1219200"/>
            <a:ext cx="7572340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Available Annotations</a:t>
            </a:r>
            <a:endParaRPr lang="en-IN" dirty="0"/>
          </a:p>
        </p:txBody>
      </p:sp>
      <p:pic>
        <p:nvPicPr>
          <p:cNvPr id="24579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143000"/>
            <a:ext cx="6629400" cy="52306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819400"/>
            <a:ext cx="7772400" cy="1362075"/>
          </a:xfrm>
        </p:spPr>
        <p:txBody>
          <a:bodyPr/>
          <a:lstStyle/>
          <a:p>
            <a:r>
              <a:rPr lang="en-US" dirty="0" smtClean="0"/>
              <a:t>Unit testing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Example of test case</a:t>
            </a:r>
            <a:endParaRPr lang="en-IN" dirty="0"/>
          </a:p>
        </p:txBody>
      </p:sp>
      <p:pic>
        <p:nvPicPr>
          <p:cNvPr id="6150" name="Picture 6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1371600"/>
            <a:ext cx="7943850" cy="3086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171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486954" y="1371600"/>
            <a:ext cx="8017691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Sample Unit Test</a:t>
            </a:r>
            <a:endParaRPr lang="en-IN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676400"/>
            <a:ext cx="5181600" cy="3521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67400" y="2667000"/>
            <a:ext cx="2743200" cy="2919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1295400"/>
            <a:ext cx="8255410" cy="533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6400800" cy="715962"/>
          </a:xfrm>
        </p:spPr>
        <p:txBody>
          <a:bodyPr>
            <a:normAutofit/>
          </a:bodyPr>
          <a:lstStyle/>
          <a:p>
            <a:r>
              <a:rPr lang="en-IN" sz="2800" b="1" dirty="0" smtClean="0">
                <a:solidFill>
                  <a:srgbClr val="FF0000"/>
                </a:solidFill>
                <a:latin typeface="Aharoni" pitchFamily="2" charset="-79"/>
                <a:cs typeface="Aharoni" pitchFamily="2" charset="-79"/>
              </a:rPr>
              <a:t>What is an ESB?</a:t>
            </a:r>
            <a:endParaRPr lang="en-IN" sz="2800" b="1" dirty="0">
              <a:solidFill>
                <a:srgbClr val="FF0000"/>
              </a:solidFill>
              <a:latin typeface="Aharoni" pitchFamily="2" charset="-79"/>
              <a:cs typeface="Aharoni" pitchFamily="2" charset="-79"/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IN" dirty="0" smtClean="0">
                <a:latin typeface="Gill Sans MT Condensed" pitchFamily="34" charset="0"/>
              </a:rPr>
              <a:t>ESB is fundamentally an architecture</a:t>
            </a:r>
          </a:p>
          <a:p>
            <a:pPr lvl="1"/>
            <a:endParaRPr lang="en-IN" dirty="0" smtClean="0">
              <a:latin typeface="Gill Sans MT Condensed" pitchFamily="34" charset="0"/>
            </a:endParaRPr>
          </a:p>
          <a:p>
            <a:pPr lvl="1"/>
            <a:r>
              <a:rPr lang="en-IN" dirty="0" smtClean="0">
                <a:latin typeface="Gill Sans MT Condensed" pitchFamily="34" charset="0"/>
              </a:rPr>
              <a:t>It is a set of rules and principals for integrating numerous applications together over a bus-like infrastructure. </a:t>
            </a:r>
          </a:p>
          <a:p>
            <a:pPr lvl="1"/>
            <a:endParaRPr lang="en-US" dirty="0" smtClean="0">
              <a:latin typeface="Gill Sans MT Condensed" pitchFamily="34" charset="0"/>
            </a:endParaRPr>
          </a:p>
          <a:p>
            <a:pPr lvl="1"/>
            <a:r>
              <a:rPr lang="en-IN" dirty="0" smtClean="0">
                <a:latin typeface="Gill Sans MT Condensed" pitchFamily="34" charset="0"/>
              </a:rPr>
              <a:t>The concept of the ESB architecture is that you integrate different applications by putting a communication bus between them and then enable each application to talk to the bus. </a:t>
            </a:r>
          </a:p>
          <a:p>
            <a:pPr lvl="1"/>
            <a:endParaRPr lang="en-IN" dirty="0">
              <a:latin typeface="Gill Sans MT Condensed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" dur="1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7" dur="1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95600"/>
            <a:ext cx="7772400" cy="1362075"/>
          </a:xfrm>
        </p:spPr>
        <p:txBody>
          <a:bodyPr/>
          <a:lstStyle/>
          <a:p>
            <a:r>
              <a:rPr lang="en-US" dirty="0" smtClean="0"/>
              <a:t>filters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What is a Filter?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IN" dirty="0" smtClean="0"/>
              <a:t>Filters specify conditions that must be met for a message to be routed to a service or continue progressing through a flow. </a:t>
            </a:r>
          </a:p>
          <a:p>
            <a:endParaRPr lang="en-US" dirty="0" smtClean="0"/>
          </a:p>
          <a:p>
            <a:r>
              <a:rPr lang="en-IN" b="1" dirty="0" smtClean="0">
                <a:solidFill>
                  <a:srgbClr val="FF0000"/>
                </a:solidFill>
              </a:rPr>
              <a:t>Filters return null if the condition is evaluated to false</a:t>
            </a:r>
            <a:r>
              <a:rPr lang="en-IN" dirty="0" smtClean="0"/>
              <a:t>. Otherwise, they return the message. </a:t>
            </a:r>
          </a:p>
          <a:p>
            <a:endParaRPr lang="en-IN" dirty="0" smtClean="0"/>
          </a:p>
          <a:p>
            <a:r>
              <a:rPr lang="en-IN" dirty="0" smtClean="0"/>
              <a:t>In the case of flows, a condition of false will halt the processing of the flow for that message. </a:t>
            </a:r>
          </a:p>
          <a:p>
            <a:endParaRPr lang="en-IN" dirty="0" smtClean="0"/>
          </a:p>
          <a:p>
            <a:r>
              <a:rPr lang="en-IN" dirty="0" smtClean="0"/>
              <a:t>If the inbound endpoint defined on a Flow has a request-response exchange-pattern and there are no &lt;response&gt; blocks in your flow then the response used is simply the result from the last Message Processor in the flow, </a:t>
            </a:r>
            <a:r>
              <a:rPr lang="en-IN" b="1" dirty="0" smtClean="0">
                <a:solidFill>
                  <a:srgbClr val="FF0000"/>
                </a:solidFill>
              </a:rPr>
              <a:t>which will be null.</a:t>
            </a:r>
            <a:endParaRPr lang="en-US" b="1" dirty="0" smtClean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b="1" dirty="0" smtClean="0"/>
              <a:t/>
            </a:r>
            <a:br>
              <a:rPr lang="en-IN" b="1" dirty="0" smtClean="0"/>
            </a:br>
            <a:r>
              <a:rPr lang="en-IN" b="1" dirty="0" smtClean="0"/>
              <a:t>Payload Type Filter</a:t>
            </a:r>
            <a:br>
              <a:rPr lang="en-IN" b="1" dirty="0" smtClean="0"/>
            </a:b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8229600" cy="5059363"/>
          </a:xfrm>
        </p:spPr>
        <p:txBody>
          <a:bodyPr/>
          <a:lstStyle/>
          <a:p>
            <a:r>
              <a:rPr lang="en-IN" dirty="0" smtClean="0"/>
              <a:t>Checks the class type of the payload object inside a message.</a:t>
            </a:r>
            <a:endParaRPr lang="en-IN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66799" y="2209800"/>
            <a:ext cx="4867275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b="1" dirty="0" smtClean="0"/>
              <a:t/>
            </a:r>
            <a:br>
              <a:rPr lang="en-IN" b="1" dirty="0" smtClean="0"/>
            </a:br>
            <a:r>
              <a:rPr lang="en-IN" b="1" dirty="0" smtClean="0"/>
              <a:t>Expression Filter</a:t>
            </a:r>
            <a:br>
              <a:rPr lang="en-IN" b="1" dirty="0" smtClean="0"/>
            </a:b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 smtClean="0"/>
              <a:t>Using </a:t>
            </a:r>
            <a:r>
              <a:rPr lang="en-IN" b="1" dirty="0" err="1" smtClean="0"/>
              <a:t>XPath</a:t>
            </a:r>
            <a:r>
              <a:rPr lang="en-IN" b="1" dirty="0" smtClean="0"/>
              <a:t> Expressions</a:t>
            </a:r>
          </a:p>
          <a:p>
            <a:endParaRPr lang="en-IN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90600" y="1752600"/>
            <a:ext cx="68008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1000" y="2667000"/>
            <a:ext cx="7966509" cy="30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RegEx</a:t>
            </a:r>
            <a:r>
              <a:rPr lang="en-US" dirty="0" smtClean="0"/>
              <a:t> Filter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524000"/>
            <a:ext cx="8229600" cy="4800600"/>
          </a:xfrm>
        </p:spPr>
        <p:txBody>
          <a:bodyPr/>
          <a:lstStyle/>
          <a:p>
            <a:r>
              <a:rPr lang="en-IN" dirty="0" smtClean="0"/>
              <a:t>Applies a regular expression pattern to the </a:t>
            </a:r>
            <a:r>
              <a:rPr lang="en-IN" b="1" dirty="0" smtClean="0">
                <a:solidFill>
                  <a:srgbClr val="FF0000"/>
                </a:solidFill>
              </a:rPr>
              <a:t>message payload.</a:t>
            </a:r>
            <a:endParaRPr lang="en-IN" b="1" dirty="0">
              <a:solidFill>
                <a:srgbClr val="FF0000"/>
              </a:solidFill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3000" y="3048000"/>
            <a:ext cx="433832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b="1" dirty="0" smtClean="0"/>
              <a:t/>
            </a:r>
            <a:br>
              <a:rPr lang="en-IN" b="1" dirty="0" smtClean="0"/>
            </a:br>
            <a:r>
              <a:rPr lang="en-IN" b="1" dirty="0" smtClean="0"/>
              <a:t>Wildcard Filter</a:t>
            </a:r>
            <a:br>
              <a:rPr lang="en-IN" b="1" dirty="0" smtClean="0"/>
            </a:b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8229600" cy="5105400"/>
          </a:xfrm>
        </p:spPr>
        <p:txBody>
          <a:bodyPr/>
          <a:lstStyle/>
          <a:p>
            <a:r>
              <a:rPr lang="en-IN" dirty="0" smtClean="0"/>
              <a:t>Applies a wildcard pattern to the message payload. </a:t>
            </a:r>
          </a:p>
          <a:p>
            <a:endParaRPr lang="en-IN" dirty="0" smtClean="0"/>
          </a:p>
          <a:p>
            <a:r>
              <a:rPr lang="en-IN" dirty="0" smtClean="0"/>
              <a:t>The filter applies </a:t>
            </a:r>
            <a:r>
              <a:rPr lang="en-IN" dirty="0" err="1" smtClean="0"/>
              <a:t>toString</a:t>
            </a:r>
            <a:r>
              <a:rPr lang="en-IN" dirty="0" smtClean="0"/>
              <a:t>() to the payload</a:t>
            </a:r>
            <a:endParaRPr lang="en-IN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19200" y="2895600"/>
            <a:ext cx="347186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b="1" dirty="0" smtClean="0"/>
              <a:t/>
            </a:r>
            <a:br>
              <a:rPr lang="en-IN" b="1" dirty="0" smtClean="0"/>
            </a:br>
            <a:r>
              <a:rPr lang="en-IN" b="1" dirty="0" smtClean="0"/>
              <a:t>Exception Type Filter</a:t>
            </a:r>
            <a:br>
              <a:rPr lang="en-IN" b="1" dirty="0" smtClean="0"/>
            </a:b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A filter that matches an exception type. </a:t>
            </a:r>
          </a:p>
          <a:p>
            <a:endParaRPr lang="en-US" dirty="0" smtClean="0"/>
          </a:p>
          <a:p>
            <a:endParaRPr lang="en-IN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95400" y="2209800"/>
            <a:ext cx="68762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b="1" dirty="0" smtClean="0"/>
              <a:t/>
            </a:r>
            <a:br>
              <a:rPr lang="en-IN" b="1" dirty="0" smtClean="0"/>
            </a:br>
            <a:r>
              <a:rPr lang="en-IN" b="1" dirty="0" smtClean="0"/>
              <a:t>Message Property Filter</a:t>
            </a:r>
            <a:br>
              <a:rPr lang="en-IN" b="1" dirty="0" smtClean="0"/>
            </a:b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This filter </a:t>
            </a:r>
            <a:r>
              <a:rPr lang="en-IN" b="1" dirty="0" smtClean="0">
                <a:solidFill>
                  <a:srgbClr val="FF0000"/>
                </a:solidFill>
              </a:rPr>
              <a:t>allows you add logic to your routers</a:t>
            </a:r>
            <a:r>
              <a:rPr lang="en-IN" dirty="0" smtClean="0"/>
              <a:t> based on the value of one or more properties of a message. </a:t>
            </a:r>
          </a:p>
          <a:p>
            <a:endParaRPr lang="en-IN" dirty="0" smtClean="0"/>
          </a:p>
          <a:p>
            <a:r>
              <a:rPr lang="en-IN" dirty="0" smtClean="0"/>
              <a:t>This filter can be very powerful because the message properties are exposed, allowing you to reference any transport-specific or user-defined property</a:t>
            </a:r>
            <a:endParaRPr lang="en-IN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4267200"/>
            <a:ext cx="7162800" cy="4616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5105400"/>
            <a:ext cx="7990703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 smtClean="0"/>
              <a:t>And Filter</a:t>
            </a:r>
          </a:p>
          <a:p>
            <a:endParaRPr lang="en-US" b="1" dirty="0" smtClean="0"/>
          </a:p>
          <a:p>
            <a:endParaRPr lang="en-US" b="1" dirty="0" smtClean="0"/>
          </a:p>
          <a:p>
            <a:endParaRPr lang="en-US" b="1" dirty="0" smtClean="0"/>
          </a:p>
          <a:p>
            <a:endParaRPr lang="en-US" b="1" dirty="0" smtClean="0"/>
          </a:p>
          <a:p>
            <a:endParaRPr lang="en-US" b="1" dirty="0" smtClean="0"/>
          </a:p>
          <a:p>
            <a:r>
              <a:rPr lang="en-US" b="1" dirty="0" smtClean="0"/>
              <a:t>OR Filter</a:t>
            </a:r>
            <a:endParaRPr lang="en-IN" b="1" dirty="0" smtClean="0"/>
          </a:p>
          <a:p>
            <a:endParaRPr lang="en-IN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66800" y="1981200"/>
            <a:ext cx="4724400" cy="1315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47799" y="4648200"/>
            <a:ext cx="5151475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Message Filter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066800"/>
            <a:ext cx="8229600" cy="5257800"/>
          </a:xfrm>
        </p:spPr>
        <p:txBody>
          <a:bodyPr/>
          <a:lstStyle/>
          <a:p>
            <a:r>
              <a:rPr lang="en-US" dirty="0" smtClean="0"/>
              <a:t>Message Filter defines </a:t>
            </a:r>
          </a:p>
          <a:p>
            <a:pPr lvl="1"/>
            <a:r>
              <a:rPr lang="en-US" dirty="0" smtClean="0"/>
              <a:t>A single filter which consists of multiple filters that the message should match for it to  continue progressing through a flow</a:t>
            </a:r>
          </a:p>
          <a:p>
            <a:pPr lvl="1"/>
            <a:r>
              <a:rPr lang="en-US" dirty="0" smtClean="0"/>
              <a:t>What happens when message doesn’t meet the filter?</a:t>
            </a:r>
          </a:p>
          <a:p>
            <a:pPr lvl="2"/>
            <a:r>
              <a:rPr lang="en-US" sz="2000" dirty="0" smtClean="0"/>
              <a:t>We can configure whether exception should be thrown or it should be redirected to a specific channel</a:t>
            </a:r>
          </a:p>
          <a:p>
            <a:pPr lvl="1">
              <a:buNone/>
            </a:pPr>
            <a:endParaRPr lang="en-US" dirty="0" smtClean="0"/>
          </a:p>
          <a:p>
            <a:pPr lvl="1"/>
            <a:endParaRPr lang="en-IN" dirty="0"/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3000" y="4114800"/>
            <a:ext cx="6400800" cy="23852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Using ESB</a:t>
            </a:r>
            <a:endParaRPr lang="en-IN" dirty="0"/>
          </a:p>
        </p:txBody>
      </p:sp>
      <p:pic>
        <p:nvPicPr>
          <p:cNvPr id="92162" name="Picture 2" descr="C:\Users\Siva\Desktop\usecase3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90600" y="1295399"/>
            <a:ext cx="6400800" cy="509154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124200"/>
            <a:ext cx="7772400" cy="1362075"/>
          </a:xfrm>
        </p:spPr>
        <p:txBody>
          <a:bodyPr/>
          <a:lstStyle/>
          <a:p>
            <a:r>
              <a:rPr lang="en-US" dirty="0" smtClean="0"/>
              <a:t>Lab 3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895600"/>
            <a:ext cx="7772400" cy="1362075"/>
          </a:xfrm>
        </p:spPr>
        <p:txBody>
          <a:bodyPr/>
          <a:lstStyle/>
          <a:p>
            <a:r>
              <a:rPr lang="en-US" dirty="0" smtClean="0"/>
              <a:t>MESSAGE PROPERTIES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b="1" dirty="0" smtClean="0"/>
              <a:t/>
            </a:r>
            <a:br>
              <a:rPr lang="en-IN" b="1" dirty="0" smtClean="0"/>
            </a:br>
            <a:r>
              <a:rPr lang="en-IN" b="1" dirty="0" smtClean="0"/>
              <a:t>What is a Mule Message Property?</a:t>
            </a:r>
            <a:br>
              <a:rPr lang="en-IN" b="1" dirty="0" smtClean="0"/>
            </a:b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447800"/>
            <a:ext cx="8229600" cy="4906963"/>
          </a:xfrm>
        </p:spPr>
        <p:txBody>
          <a:bodyPr>
            <a:normAutofit fontScale="92500" lnSpcReduction="20000"/>
          </a:bodyPr>
          <a:lstStyle/>
          <a:p>
            <a:r>
              <a:rPr lang="en-IN" dirty="0" smtClean="0"/>
              <a:t>A Mule message consists of </a:t>
            </a:r>
          </a:p>
          <a:p>
            <a:pPr lvl="1"/>
            <a:r>
              <a:rPr lang="en-IN" dirty="0" smtClean="0"/>
              <a:t>Properties</a:t>
            </a:r>
          </a:p>
          <a:p>
            <a:pPr lvl="1"/>
            <a:r>
              <a:rPr lang="en-US" dirty="0" smtClean="0"/>
              <a:t>Variables</a:t>
            </a:r>
            <a:endParaRPr lang="en-IN" dirty="0" smtClean="0"/>
          </a:p>
          <a:p>
            <a:pPr lvl="1"/>
            <a:r>
              <a:rPr lang="en-IN" dirty="0" smtClean="0"/>
              <a:t> attachments and </a:t>
            </a:r>
          </a:p>
          <a:p>
            <a:pPr lvl="1"/>
            <a:r>
              <a:rPr lang="en-IN" dirty="0" smtClean="0"/>
              <a:t>a payload.</a:t>
            </a:r>
          </a:p>
          <a:p>
            <a:endParaRPr lang="en-US" dirty="0" smtClean="0"/>
          </a:p>
          <a:p>
            <a:r>
              <a:rPr lang="en-US" dirty="0" smtClean="0"/>
              <a:t>Message Property is a key value pair</a:t>
            </a:r>
          </a:p>
          <a:p>
            <a:endParaRPr lang="en-US" dirty="0" smtClean="0"/>
          </a:p>
          <a:p>
            <a:r>
              <a:rPr lang="en-IN" dirty="0" smtClean="0"/>
              <a:t>A transport reads from a Mule message’s properties to populate an outgoing message’s header fields (e.g., HTTP)</a:t>
            </a:r>
          </a:p>
          <a:p>
            <a:endParaRPr lang="en-US" dirty="0" smtClean="0"/>
          </a:p>
          <a:p>
            <a:r>
              <a:rPr lang="en-IN" dirty="0" smtClean="0"/>
              <a:t>A transport extracts an incoming message’s header fields and casts them into properties, which are added to the Mule message. </a:t>
            </a:r>
          </a:p>
          <a:p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150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1448893" y="1371600"/>
            <a:ext cx="6093814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253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1338269" y="1371600"/>
            <a:ext cx="6315061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b="1" dirty="0" smtClean="0"/>
              <a:t/>
            </a:r>
            <a:br>
              <a:rPr lang="en-IN" b="1" dirty="0" smtClean="0"/>
            </a:br>
            <a:r>
              <a:rPr lang="en-IN" b="1" dirty="0" smtClean="0"/>
              <a:t>Property Transformer</a:t>
            </a:r>
            <a:br>
              <a:rPr lang="en-IN" b="1" dirty="0" smtClean="0"/>
            </a:b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The property transformer allows the user to change, manipulate and copy properties.</a:t>
            </a:r>
          </a:p>
          <a:p>
            <a:pPr lvl="1"/>
            <a:r>
              <a:rPr lang="en-IN" dirty="0" smtClean="0">
                <a:solidFill>
                  <a:srgbClr val="FF0000"/>
                </a:solidFill>
              </a:rPr>
              <a:t>Set Property</a:t>
            </a:r>
            <a:r>
              <a:rPr lang="en-IN" dirty="0" smtClean="0"/>
              <a:t>: Sets the specified </a:t>
            </a:r>
            <a:r>
              <a:rPr lang="en-IN" i="1" dirty="0" smtClean="0"/>
              <a:t>outbound</a:t>
            </a:r>
            <a:r>
              <a:rPr lang="en-IN" dirty="0" smtClean="0"/>
              <a:t> property to a value</a:t>
            </a:r>
          </a:p>
          <a:p>
            <a:pPr lvl="1"/>
            <a:r>
              <a:rPr lang="en-IN" dirty="0" smtClean="0">
                <a:solidFill>
                  <a:srgbClr val="FF0000"/>
                </a:solidFill>
              </a:rPr>
              <a:t>Remove Property</a:t>
            </a:r>
            <a:r>
              <a:rPr lang="en-IN" dirty="0" smtClean="0"/>
              <a:t>: Removes the specified </a:t>
            </a:r>
            <a:r>
              <a:rPr lang="en-IN" i="1" dirty="0" smtClean="0"/>
              <a:t>outbound</a:t>
            </a:r>
            <a:r>
              <a:rPr lang="en-IN" dirty="0" smtClean="0"/>
              <a:t> property</a:t>
            </a:r>
          </a:p>
          <a:p>
            <a:pPr lvl="1"/>
            <a:r>
              <a:rPr lang="en-IN" dirty="0" smtClean="0">
                <a:solidFill>
                  <a:srgbClr val="FF0000"/>
                </a:solidFill>
              </a:rPr>
              <a:t>Copy Property</a:t>
            </a:r>
            <a:r>
              <a:rPr lang="en-IN" dirty="0" smtClean="0"/>
              <a:t>: Copies the specified </a:t>
            </a:r>
            <a:r>
              <a:rPr lang="en-IN" i="1" dirty="0" smtClean="0"/>
              <a:t>Inbound</a:t>
            </a:r>
            <a:r>
              <a:rPr lang="en-IN" dirty="0" smtClean="0"/>
              <a:t> property to the same name </a:t>
            </a:r>
            <a:r>
              <a:rPr lang="en-IN" i="1" dirty="0" smtClean="0"/>
              <a:t>Outbound</a:t>
            </a:r>
            <a:r>
              <a:rPr lang="en-IN" dirty="0" smtClean="0"/>
              <a:t> property.</a:t>
            </a:r>
          </a:p>
          <a:p>
            <a:endParaRPr lang="en-IN" dirty="0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66800" y="4648200"/>
            <a:ext cx="1143000" cy="13188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355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2066364" y="1371600"/>
            <a:ext cx="4858871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533400" y="2743200"/>
            <a:ext cx="7772400" cy="1362075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Lab 4 – using property transformer to  copy inbound property to outbound property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00600"/>
          </a:xfrm>
        </p:spPr>
        <p:txBody>
          <a:bodyPr>
            <a:normAutofit fontScale="92500" lnSpcReduction="10000"/>
          </a:bodyPr>
          <a:lstStyle/>
          <a:p>
            <a:r>
              <a:rPr lang="en-IN" dirty="0" smtClean="0"/>
              <a:t>Variables are similar to properties but they are used by the developer to store information in the flow. </a:t>
            </a:r>
          </a:p>
          <a:p>
            <a:endParaRPr lang="en-IN" dirty="0" smtClean="0"/>
          </a:p>
          <a:p>
            <a:r>
              <a:rPr lang="en-IN" dirty="0" smtClean="0"/>
              <a:t>There are two type:</a:t>
            </a:r>
          </a:p>
          <a:p>
            <a:pPr lvl="1"/>
            <a:r>
              <a:rPr lang="en-IN" dirty="0" smtClean="0"/>
              <a:t>Flow Variable</a:t>
            </a:r>
          </a:p>
          <a:p>
            <a:pPr lvl="1"/>
            <a:r>
              <a:rPr lang="en-IN" dirty="0" smtClean="0"/>
              <a:t>Session Variable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                           is used to set a variable in flow scope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                         is used to set a variable in session scope</a:t>
            </a:r>
            <a:endParaRPr lang="en-IN" dirty="0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14400" y="3733799"/>
            <a:ext cx="1219200" cy="1277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000" y="5181600"/>
            <a:ext cx="1295400" cy="971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077200" cy="381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Example setting variable in flow scope</a:t>
            </a:r>
            <a:endParaRPr lang="en-IN" dirty="0"/>
          </a:p>
        </p:txBody>
      </p:sp>
      <p:pic>
        <p:nvPicPr>
          <p:cNvPr id="2560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3000" y="1676400"/>
            <a:ext cx="5715000" cy="50161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ESB</a:t>
            </a:r>
            <a:endParaRPr lang="en-IN" dirty="0"/>
          </a:p>
        </p:txBody>
      </p:sp>
      <p:pic>
        <p:nvPicPr>
          <p:cNvPr id="3074" name="Picture 2" descr="http://blogs.mulesoft.org/wp-content/uploads/2011/06/esb-basic1.pn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2508498" y="2085375"/>
            <a:ext cx="3974603" cy="309841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76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143000"/>
            <a:ext cx="8305800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971800"/>
            <a:ext cx="7772400" cy="1362075"/>
          </a:xfrm>
        </p:spPr>
        <p:txBody>
          <a:bodyPr/>
          <a:lstStyle/>
          <a:p>
            <a:r>
              <a:rPr lang="en-US" dirty="0" smtClean="0"/>
              <a:t>MEL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b="1" dirty="0" smtClean="0"/>
              <a:t/>
            </a:r>
            <a:br>
              <a:rPr lang="en-IN" b="1" dirty="0" smtClean="0"/>
            </a:br>
            <a:r>
              <a:rPr lang="en-IN" b="1" dirty="0" smtClean="0"/>
              <a:t>MEL Context Objects</a:t>
            </a:r>
            <a:br>
              <a:rPr lang="en-IN" b="1" dirty="0" smtClean="0"/>
            </a:br>
            <a:endParaRPr lang="en-IN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Context objects provide logical groupings for the properties of the Mule message and its environment.</a:t>
            </a:r>
          </a:p>
          <a:p>
            <a:endParaRPr lang="en-US" dirty="0" smtClean="0"/>
          </a:p>
          <a:p>
            <a:r>
              <a:rPr lang="en-IN" dirty="0" smtClean="0"/>
              <a:t>MEL has four context objects:</a:t>
            </a:r>
          </a:p>
          <a:p>
            <a:pPr lvl="1"/>
            <a:r>
              <a:rPr lang="en-IN" b="1" dirty="0" smtClean="0"/>
              <a:t>server</a:t>
            </a:r>
            <a:r>
              <a:rPr lang="en-IN" dirty="0" smtClean="0"/>
              <a:t>: properties of the hardware, operating system, user, and network interface.</a:t>
            </a:r>
          </a:p>
          <a:p>
            <a:pPr lvl="1"/>
            <a:r>
              <a:rPr lang="en-IN" b="1" dirty="0" smtClean="0"/>
              <a:t>mule</a:t>
            </a:r>
            <a:r>
              <a:rPr lang="en-IN" dirty="0" smtClean="0"/>
              <a:t>: properties of the Mule instance.</a:t>
            </a:r>
          </a:p>
          <a:p>
            <a:pPr lvl="1"/>
            <a:r>
              <a:rPr lang="en-IN" b="1" dirty="0" smtClean="0"/>
              <a:t>app</a:t>
            </a:r>
            <a:r>
              <a:rPr lang="en-IN" dirty="0" smtClean="0"/>
              <a:t>: properties of the Mule application.</a:t>
            </a:r>
          </a:p>
          <a:p>
            <a:pPr lvl="1"/>
            <a:r>
              <a:rPr lang="en-IN" b="1" dirty="0" smtClean="0"/>
              <a:t>message</a:t>
            </a:r>
            <a:r>
              <a:rPr lang="en-IN" dirty="0" smtClean="0"/>
              <a:t>: properties of the Mule message.</a:t>
            </a:r>
          </a:p>
          <a:p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The default context object is </a:t>
            </a:r>
            <a:r>
              <a:rPr lang="en-IN" b="1" dirty="0" smtClean="0"/>
              <a:t>message</a:t>
            </a:r>
            <a:r>
              <a:rPr lang="en-IN" dirty="0" smtClean="0"/>
              <a:t>. </a:t>
            </a:r>
          </a:p>
          <a:p>
            <a:endParaRPr lang="en-IN" dirty="0" smtClean="0"/>
          </a:p>
          <a:p>
            <a:r>
              <a:rPr lang="en-IN" dirty="0" smtClean="0"/>
              <a:t>If you see #[payload], the message context object is implied.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b="1" dirty="0" smtClean="0"/>
              <a:t/>
            </a:r>
            <a:br>
              <a:rPr lang="en-IN" b="1" dirty="0" smtClean="0"/>
            </a:br>
            <a:r>
              <a:rPr lang="en-IN" b="1" dirty="0" smtClean="0"/>
              <a:t>Server</a:t>
            </a:r>
            <a:br>
              <a:rPr lang="en-IN" b="1" dirty="0" smtClean="0"/>
            </a:br>
            <a:endParaRPr lang="en-IN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This object provides read-only access to the properties of the hardware, operating system, user, and network interface listed in the table.</a:t>
            </a:r>
            <a:endParaRPr lang="en-IN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71600" y="2667000"/>
            <a:ext cx="1371600" cy="38546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14800" y="3124200"/>
            <a:ext cx="781050" cy="819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b="1" dirty="0" smtClean="0"/>
              <a:t/>
            </a:r>
            <a:br>
              <a:rPr lang="en-IN" b="1" dirty="0" smtClean="0"/>
            </a:br>
            <a:r>
              <a:rPr lang="en-IN" b="1" dirty="0" smtClean="0"/>
              <a:t>Mule</a:t>
            </a:r>
            <a:br>
              <a:rPr lang="en-IN" b="1" dirty="0" smtClean="0"/>
            </a:br>
            <a:endParaRPr lang="en-IN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This object provides read-only access to the properties of the Mule instance listed in the table</a:t>
            </a:r>
            <a:endParaRPr lang="en-IN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71600" y="2514600"/>
            <a:ext cx="6100075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b="1" dirty="0" smtClean="0"/>
              <a:t/>
            </a:r>
            <a:br>
              <a:rPr lang="en-IN" b="1" dirty="0" smtClean="0"/>
            </a:br>
            <a:r>
              <a:rPr lang="en-IN" b="1" dirty="0" smtClean="0"/>
              <a:t>App</a:t>
            </a:r>
            <a:br>
              <a:rPr lang="en-IN" b="1" dirty="0" smtClean="0"/>
            </a:br>
            <a:endParaRPr lang="en-IN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This object provides access to the properties of the Mule application listed in the table.</a:t>
            </a:r>
            <a:endParaRPr lang="en-IN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71600" y="2209800"/>
            <a:ext cx="5029200" cy="29116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b="1" dirty="0" smtClean="0"/>
              <a:t/>
            </a:r>
            <a:br>
              <a:rPr lang="en-IN" b="1" dirty="0" smtClean="0"/>
            </a:br>
            <a:r>
              <a:rPr lang="en-IN" b="1" dirty="0" smtClean="0"/>
              <a:t>Message</a:t>
            </a:r>
            <a:br>
              <a:rPr lang="en-IN" b="1" dirty="0" smtClean="0"/>
            </a:br>
            <a:endParaRPr lang="en-IN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This object provides access to the properties of the Mule message listed in the table.</a:t>
            </a:r>
            <a:endParaRPr lang="en-IN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90599" y="2209800"/>
            <a:ext cx="2965037" cy="365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24399" y="2209800"/>
            <a:ext cx="3039229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Variables in MEL</a:t>
            </a:r>
            <a:endParaRPr lang="en-IN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 err="1" smtClean="0">
                <a:solidFill>
                  <a:srgbClr val="FF0000"/>
                </a:solidFill>
              </a:rPr>
              <a:t>flowVars</a:t>
            </a:r>
            <a:r>
              <a:rPr lang="en-US" b="1" dirty="0" smtClean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and</a:t>
            </a:r>
            <a:r>
              <a:rPr lang="en-US" b="1" dirty="0" smtClean="0">
                <a:solidFill>
                  <a:srgbClr val="FF0000"/>
                </a:solidFill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</a:rPr>
              <a:t>sessionVars</a:t>
            </a:r>
            <a:r>
              <a:rPr lang="en-US" b="1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are Maps and </a:t>
            </a:r>
            <a:r>
              <a:rPr lang="en-US" dirty="0" err="1" smtClean="0"/>
              <a:t>and</a:t>
            </a:r>
            <a:r>
              <a:rPr lang="en-US" dirty="0" smtClean="0"/>
              <a:t> can be accessed in MEL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IN" dirty="0" smtClean="0"/>
              <a:t>If there is no local MEL variable called </a:t>
            </a:r>
            <a:r>
              <a:rPr lang="en-IN" dirty="0" err="1" smtClean="0"/>
              <a:t>foo</a:t>
            </a:r>
            <a:r>
              <a:rPr lang="en-IN" dirty="0" smtClean="0"/>
              <a:t>, the MEL processor looks for one in </a:t>
            </a:r>
            <a:r>
              <a:rPr lang="en-IN" b="1" dirty="0" err="1" smtClean="0">
                <a:solidFill>
                  <a:srgbClr val="FF0000"/>
                </a:solidFill>
              </a:rPr>
              <a:t>flowVars</a:t>
            </a:r>
            <a:r>
              <a:rPr lang="en-IN" b="1" dirty="0" smtClean="0">
                <a:solidFill>
                  <a:srgbClr val="FF0000"/>
                </a:solidFill>
              </a:rPr>
              <a:t>, then in </a:t>
            </a:r>
            <a:r>
              <a:rPr lang="en-IN" b="1" dirty="0" err="1" smtClean="0">
                <a:solidFill>
                  <a:srgbClr val="FF0000"/>
                </a:solidFill>
              </a:rPr>
              <a:t>sessionVars</a:t>
            </a:r>
            <a:r>
              <a:rPr lang="en-IN" dirty="0" smtClean="0"/>
              <a:t>, before failing.</a:t>
            </a:r>
          </a:p>
          <a:p>
            <a:endParaRPr lang="en-US" dirty="0" smtClean="0"/>
          </a:p>
          <a:p>
            <a:r>
              <a:rPr lang="en-IN" dirty="0" smtClean="0"/>
              <a:t>If the MEL expression contains </a:t>
            </a:r>
            <a:r>
              <a:rPr lang="en-IN" dirty="0" err="1" smtClean="0"/>
              <a:t>foo</a:t>
            </a:r>
            <a:r>
              <a:rPr lang="en-IN" dirty="0" smtClean="0"/>
              <a:t> == 'cat' and there is no local MEL variable named </a:t>
            </a:r>
            <a:r>
              <a:rPr lang="en-IN" dirty="0" err="1" smtClean="0"/>
              <a:t>foo</a:t>
            </a:r>
            <a:r>
              <a:rPr lang="en-IN" dirty="0" smtClean="0"/>
              <a:t>, but there is a </a:t>
            </a:r>
            <a:r>
              <a:rPr lang="en-IN" dirty="0" err="1" smtClean="0"/>
              <a:t>foo</a:t>
            </a:r>
            <a:r>
              <a:rPr lang="en-IN" dirty="0" smtClean="0"/>
              <a:t> key in </a:t>
            </a:r>
            <a:r>
              <a:rPr lang="en-IN" dirty="0" err="1" smtClean="0"/>
              <a:t>flowVars</a:t>
            </a:r>
            <a:r>
              <a:rPr lang="en-IN" dirty="0" smtClean="0"/>
              <a:t>, then the </a:t>
            </a:r>
            <a:r>
              <a:rPr lang="en-IN" dirty="0" err="1" smtClean="0"/>
              <a:t>foo</a:t>
            </a:r>
            <a:r>
              <a:rPr lang="en-IN" dirty="0" smtClean="0"/>
              <a:t> in the expression is equivalent to </a:t>
            </a:r>
            <a:r>
              <a:rPr lang="en-IN" dirty="0" err="1" smtClean="0"/>
              <a:t>flowVars</a:t>
            </a:r>
            <a:r>
              <a:rPr lang="en-IN" dirty="0" smtClean="0"/>
              <a:t>['</a:t>
            </a:r>
            <a:r>
              <a:rPr lang="en-IN" dirty="0" err="1" smtClean="0"/>
              <a:t>foo</a:t>
            </a:r>
            <a:r>
              <a:rPr lang="en-IN" dirty="0" smtClean="0"/>
              <a:t>'].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b="1" dirty="0" smtClean="0"/>
              <a:t/>
            </a:r>
            <a:br>
              <a:rPr lang="en-IN" b="1" dirty="0" smtClean="0"/>
            </a:br>
            <a:r>
              <a:rPr lang="en-IN" b="1" dirty="0" smtClean="0"/>
              <a:t>Xpath</a:t>
            </a:r>
            <a:br>
              <a:rPr lang="en-IN" b="1" dirty="0" smtClean="0"/>
            </a:br>
            <a:endParaRPr lang="en-IN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 smtClean="0"/>
              <a:t>The MEL </a:t>
            </a:r>
            <a:r>
              <a:rPr lang="en-IN" b="1" dirty="0" err="1" smtClean="0"/>
              <a:t>xpath</a:t>
            </a:r>
            <a:r>
              <a:rPr lang="en-IN" dirty="0" smtClean="0"/>
              <a:t> function allows you to evaluate </a:t>
            </a:r>
            <a:r>
              <a:rPr lang="en-IN" dirty="0" err="1" smtClean="0"/>
              <a:t>XPath</a:t>
            </a:r>
            <a:r>
              <a:rPr lang="en-IN" dirty="0" smtClean="0"/>
              <a:t> expressions. It has the following signatures:</a:t>
            </a:r>
          </a:p>
          <a:p>
            <a:endParaRPr lang="en-US" dirty="0" smtClean="0"/>
          </a:p>
          <a:p>
            <a:r>
              <a:rPr lang="en-IN" dirty="0" err="1" smtClean="0"/>
              <a:t>xpath</a:t>
            </a:r>
            <a:r>
              <a:rPr lang="en-IN" dirty="0" smtClean="0"/>
              <a:t>(</a:t>
            </a:r>
            <a:r>
              <a:rPr lang="en-IN" i="1" dirty="0" err="1" smtClean="0"/>
              <a:t>xPathExpression</a:t>
            </a:r>
            <a:r>
              <a:rPr lang="en-IN" dirty="0" smtClean="0"/>
              <a:t>) - applies the </a:t>
            </a:r>
            <a:r>
              <a:rPr lang="en-IN" dirty="0" err="1" smtClean="0"/>
              <a:t>XPath</a:t>
            </a:r>
            <a:r>
              <a:rPr lang="en-IN" dirty="0" smtClean="0"/>
              <a:t> expression to the message payload (an XML document) and returns the specified content.</a:t>
            </a:r>
          </a:p>
          <a:p>
            <a:pPr lvl="1"/>
            <a:r>
              <a:rPr lang="en-IN" dirty="0" err="1" smtClean="0"/>
              <a:t>xpath</a:t>
            </a:r>
            <a:r>
              <a:rPr lang="en-IN" dirty="0" smtClean="0"/>
              <a:t>('/orders/order[0]')</a:t>
            </a:r>
            <a:br>
              <a:rPr lang="en-IN" dirty="0" smtClean="0"/>
            </a:br>
            <a:r>
              <a:rPr lang="en-IN" dirty="0" smtClean="0"/>
              <a:t>returns the first order from the message payload.</a:t>
            </a:r>
          </a:p>
          <a:p>
            <a:endParaRPr lang="en-US" dirty="0" smtClean="0"/>
          </a:p>
          <a:p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 smtClean="0"/>
              <a:t>Why ESB?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lvl="1"/>
            <a:r>
              <a:rPr lang="en-IN" dirty="0" smtClean="0"/>
              <a:t>Using ESB   decouples systems from each other, allowing them to communicate without having a dependency or knowledge of other systems on the bus. </a:t>
            </a:r>
          </a:p>
          <a:p>
            <a:pPr lvl="1"/>
            <a:endParaRPr lang="en-US" dirty="0" smtClean="0"/>
          </a:p>
          <a:p>
            <a:pPr lvl="1"/>
            <a:r>
              <a:rPr lang="en-IN" dirty="0" smtClean="0"/>
              <a:t>The data that travels on the bus is a canonical format.</a:t>
            </a:r>
          </a:p>
          <a:p>
            <a:pPr lvl="1">
              <a:buNone/>
            </a:pPr>
            <a:endParaRPr lang="en-IN" dirty="0" smtClean="0"/>
          </a:p>
          <a:p>
            <a:pPr lvl="1"/>
            <a:r>
              <a:rPr lang="en-IN" dirty="0" smtClean="0"/>
              <a:t>There is an ‘</a:t>
            </a:r>
            <a:r>
              <a:rPr lang="en-IN" b="1" dirty="0" smtClean="0">
                <a:solidFill>
                  <a:srgbClr val="FF0000"/>
                </a:solidFill>
              </a:rPr>
              <a:t>Adapter</a:t>
            </a:r>
            <a:r>
              <a:rPr lang="en-IN" dirty="0" smtClean="0"/>
              <a:t>’ between the application and the bus that </a:t>
            </a:r>
            <a:r>
              <a:rPr lang="en-IN" b="1" dirty="0" smtClean="0">
                <a:solidFill>
                  <a:srgbClr val="FF0000"/>
                </a:solidFill>
              </a:rPr>
              <a:t>marshals</a:t>
            </a:r>
            <a:r>
              <a:rPr lang="en-IN" dirty="0" smtClean="0"/>
              <a:t> data between the two .</a:t>
            </a:r>
          </a:p>
          <a:p>
            <a:pPr lvl="1"/>
            <a:endParaRPr lang="en-US" dirty="0" smtClean="0"/>
          </a:p>
          <a:p>
            <a:pPr lvl="1"/>
            <a:r>
              <a:rPr lang="en-IN" dirty="0" smtClean="0"/>
              <a:t>The adapter can also perform  a host of other activities such as </a:t>
            </a:r>
            <a:r>
              <a:rPr lang="en-IN" b="1" dirty="0" smtClean="0">
                <a:solidFill>
                  <a:srgbClr val="FF0000"/>
                </a:solidFill>
              </a:rPr>
              <a:t>message routing, transaction management, security, monitoring, error handling</a:t>
            </a:r>
            <a:r>
              <a:rPr lang="en-IN" dirty="0" smtClean="0"/>
              <a:t>, etc</a:t>
            </a:r>
          </a:p>
          <a:p>
            <a:pPr lvl="1"/>
            <a:endParaRPr lang="en-IN" dirty="0" smtClean="0"/>
          </a:p>
          <a:p>
            <a:pPr lvl="1"/>
            <a:endParaRPr lang="en-US" dirty="0" smtClean="0"/>
          </a:p>
          <a:p>
            <a:pPr lvl="1"/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" dur="1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7" dur="1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2" dur="1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Xpath with element</a:t>
            </a:r>
            <a:endParaRPr lang="en-IN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err="1" smtClean="0"/>
              <a:t>xpath</a:t>
            </a:r>
            <a:r>
              <a:rPr lang="en-IN" dirty="0" smtClean="0"/>
              <a:t>(</a:t>
            </a:r>
            <a:r>
              <a:rPr lang="en-IN" i="1" dirty="0" err="1" smtClean="0"/>
              <a:t>xPathExpression</a:t>
            </a:r>
            <a:r>
              <a:rPr lang="en-IN" dirty="0" smtClean="0"/>
              <a:t>, </a:t>
            </a:r>
            <a:r>
              <a:rPr lang="en-IN" dirty="0" err="1" smtClean="0"/>
              <a:t>xmlElement</a:t>
            </a:r>
            <a:r>
              <a:rPr lang="en-IN" dirty="0" smtClean="0"/>
              <a:t>) - applies the </a:t>
            </a:r>
            <a:r>
              <a:rPr lang="en-IN" dirty="0" err="1" smtClean="0"/>
              <a:t>XPath</a:t>
            </a:r>
            <a:r>
              <a:rPr lang="en-IN" dirty="0" smtClean="0"/>
              <a:t> expression to the XML element specified by the MEL expression appearing as the second argument and returns the specified content.</a:t>
            </a:r>
          </a:p>
          <a:p>
            <a:endParaRPr lang="en-IN" dirty="0" smtClean="0"/>
          </a:p>
          <a:p>
            <a:r>
              <a:rPr lang="en-IN" dirty="0" smtClean="0"/>
              <a:t>For example, </a:t>
            </a:r>
          </a:p>
          <a:p>
            <a:pPr lvl="1"/>
            <a:r>
              <a:rPr lang="en-IN" dirty="0" err="1" smtClean="0"/>
              <a:t>xpath</a:t>
            </a:r>
            <a:r>
              <a:rPr lang="en-IN" dirty="0" smtClean="0"/>
              <a:t>('/orders/order[0]', </a:t>
            </a:r>
            <a:r>
              <a:rPr lang="en-IN" dirty="0" err="1" smtClean="0"/>
              <a:t>message.inboundAttachment</a:t>
            </a:r>
            <a:r>
              <a:rPr lang="en-IN" dirty="0" smtClean="0"/>
              <a:t>['order'])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Regex</a:t>
            </a:r>
            <a:endParaRPr lang="en-IN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IN" dirty="0" err="1" smtClean="0"/>
              <a:t>regex</a:t>
            </a:r>
            <a:r>
              <a:rPr lang="en-IN" dirty="0" smtClean="0"/>
              <a:t>(</a:t>
            </a:r>
            <a:r>
              <a:rPr lang="en-IN" dirty="0" err="1" smtClean="0"/>
              <a:t>regularExpression</a:t>
            </a:r>
            <a:r>
              <a:rPr lang="en-IN" dirty="0" smtClean="0"/>
              <a:t>)- applies the regular expression to the message payload. MEL processes as follows:</a:t>
            </a:r>
          </a:p>
          <a:p>
            <a:pPr lvl="1"/>
            <a:r>
              <a:rPr lang="en-IN" dirty="0" smtClean="0"/>
              <a:t>If there are no matches, return null </a:t>
            </a:r>
            <a:br>
              <a:rPr lang="en-IN" dirty="0" smtClean="0"/>
            </a:br>
            <a:r>
              <a:rPr lang="en-IN" dirty="0" smtClean="0"/>
              <a:t>Else if there is one match, return it. </a:t>
            </a:r>
            <a:br>
              <a:rPr lang="en-IN" dirty="0" smtClean="0"/>
            </a:br>
            <a:r>
              <a:rPr lang="en-IN" dirty="0" smtClean="0"/>
              <a:t>Else if there are multiple matches, return them in an array.</a:t>
            </a:r>
          </a:p>
          <a:p>
            <a:pPr>
              <a:buNone/>
            </a:pPr>
            <a:r>
              <a:rPr lang="en-IN" dirty="0" err="1" smtClean="0"/>
              <a:t>Eg</a:t>
            </a:r>
            <a:r>
              <a:rPr lang="en-IN" dirty="0" smtClean="0"/>
              <a:t>:   </a:t>
            </a:r>
            <a:r>
              <a:rPr lang="en-IN" b="1" dirty="0" err="1" smtClean="0">
                <a:solidFill>
                  <a:srgbClr val="FF0000"/>
                </a:solidFill>
              </a:rPr>
              <a:t>regex</a:t>
            </a:r>
            <a:r>
              <a:rPr lang="en-IN" b="1" dirty="0" smtClean="0">
                <a:solidFill>
                  <a:srgbClr val="FF0000"/>
                </a:solidFill>
              </a:rPr>
              <a:t>('^(</a:t>
            </a:r>
            <a:r>
              <a:rPr lang="en-IN" b="1" dirty="0" err="1" smtClean="0">
                <a:solidFill>
                  <a:srgbClr val="FF0000"/>
                </a:solidFill>
              </a:rPr>
              <a:t>To|From|Cc</a:t>
            </a:r>
            <a:r>
              <a:rPr lang="en-IN" b="1" dirty="0" smtClean="0">
                <a:solidFill>
                  <a:srgbClr val="FF0000"/>
                </a:solidFill>
              </a:rPr>
              <a:t>):')  </a:t>
            </a:r>
            <a:r>
              <a:rPr lang="en-IN" dirty="0" smtClean="0"/>
              <a:t>returns all lines of the payload that begin with To:, From:, or Cc:.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IN" b="1" dirty="0" err="1" smtClean="0"/>
              <a:t>regex</a:t>
            </a:r>
            <a:r>
              <a:rPr lang="en-IN" b="1" dirty="0" smtClean="0"/>
              <a:t>(</a:t>
            </a:r>
            <a:r>
              <a:rPr lang="en-IN" b="1" i="1" dirty="0" err="1" smtClean="0"/>
              <a:t>regularExpression</a:t>
            </a:r>
            <a:r>
              <a:rPr lang="en-IN" b="1" i="1" dirty="0" smtClean="0"/>
              <a:t>, </a:t>
            </a:r>
            <a:r>
              <a:rPr lang="en-IN" b="1" i="1" dirty="0" err="1" smtClean="0"/>
              <a:t>melExpression</a:t>
            </a:r>
            <a:r>
              <a:rPr lang="en-IN" b="1" dirty="0" smtClean="0"/>
              <a:t>) </a:t>
            </a:r>
            <a:r>
              <a:rPr lang="en-IN" dirty="0" smtClean="0"/>
              <a:t>– using the same process as above applies the regular expression to the value of the MEL expression rather than the payload.</a:t>
            </a:r>
          </a:p>
          <a:p>
            <a:pPr lvl="1">
              <a:buNone/>
            </a:pPr>
            <a:endParaRPr lang="en-IN" dirty="0" smtClean="0"/>
          </a:p>
          <a:p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 using MEL in filters</a:t>
            </a:r>
            <a:endParaRPr lang="en-IN" dirty="0"/>
          </a:p>
        </p:txBody>
      </p:sp>
      <p:pic>
        <p:nvPicPr>
          <p:cNvPr id="5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1219200"/>
            <a:ext cx="8075776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" y="3657600"/>
            <a:ext cx="7532483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914400"/>
            <a:ext cx="8409766" cy="3581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3429000"/>
            <a:ext cx="7772400" cy="1362075"/>
          </a:xfrm>
        </p:spPr>
        <p:txBody>
          <a:bodyPr/>
          <a:lstStyle/>
          <a:p>
            <a:r>
              <a:rPr lang="en-IN" dirty="0" smtClean="0"/>
              <a:t>LIST AND MAPS IN MEL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Creating Map in MEL :</a:t>
            </a:r>
          </a:p>
          <a:p>
            <a:endParaRPr lang="en-IN" dirty="0" smtClean="0"/>
          </a:p>
          <a:p>
            <a:endParaRPr lang="en-IN" dirty="0" smtClean="0"/>
          </a:p>
          <a:p>
            <a:endParaRPr lang="en-IN" dirty="0" smtClean="0"/>
          </a:p>
          <a:p>
            <a:r>
              <a:rPr lang="en-IN" dirty="0" smtClean="0"/>
              <a:t>Creating Array in MEL : </a:t>
            </a:r>
          </a:p>
          <a:p>
            <a:endParaRPr lang="en-IN" dirty="0" smtClean="0"/>
          </a:p>
          <a:p>
            <a:endParaRPr lang="en-IN" dirty="0"/>
          </a:p>
        </p:txBody>
      </p:sp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95400" y="2057400"/>
            <a:ext cx="5708078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76400" y="3886200"/>
            <a:ext cx="4572000" cy="1755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Creating a List in MEL</a:t>
            </a:r>
            <a:endParaRPr lang="en-IN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14400" y="2590800"/>
            <a:ext cx="5029200" cy="19212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819400"/>
            <a:ext cx="7772400" cy="1362075"/>
          </a:xfrm>
        </p:spPr>
        <p:txBody>
          <a:bodyPr/>
          <a:lstStyle/>
          <a:p>
            <a:r>
              <a:rPr lang="en-US" smtClean="0"/>
              <a:t>Choice Router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Choice Router</a:t>
            </a:r>
            <a:endParaRPr lang="en-IN" dirty="0"/>
          </a:p>
        </p:txBody>
      </p:sp>
      <p:pic>
        <p:nvPicPr>
          <p:cNvPr id="317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502048" y="1371600"/>
            <a:ext cx="7987503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077200" cy="4572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Message Properties in Mule API</a:t>
            </a:r>
            <a:endParaRPr lang="en-IN" dirty="0"/>
          </a:p>
        </p:txBody>
      </p:sp>
      <p:pic>
        <p:nvPicPr>
          <p:cNvPr id="32771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721234" y="1371600"/>
            <a:ext cx="7549131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042" name="Picture 2" descr="http://blogs.mulesoft.org/wp-content/uploads/2011/06/esb-basic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00200" y="1905000"/>
            <a:ext cx="5638800" cy="406966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001000" cy="4572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MuleMessage methods (Properties related)</a:t>
            </a:r>
            <a:endParaRPr lang="en-IN" dirty="0"/>
          </a:p>
        </p:txBody>
      </p:sp>
      <p:pic>
        <p:nvPicPr>
          <p:cNvPr id="337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1143000"/>
            <a:ext cx="7493500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Custom Transformer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Your Custom Transformer has to implement Transformer Interface.</a:t>
            </a:r>
          </a:p>
          <a:p>
            <a:endParaRPr lang="en-US" dirty="0" smtClean="0"/>
          </a:p>
          <a:p>
            <a:r>
              <a:rPr lang="en-US" dirty="0" smtClean="0"/>
              <a:t>We generally extend </a:t>
            </a:r>
            <a:r>
              <a:rPr lang="en-US" dirty="0" err="1" smtClean="0"/>
              <a:t>AbstractTransformer</a:t>
            </a:r>
            <a:r>
              <a:rPr lang="en-US" dirty="0" smtClean="0"/>
              <a:t> and override </a:t>
            </a:r>
            <a:r>
              <a:rPr lang="en-IN" dirty="0" err="1" smtClean="0"/>
              <a:t>doTransform</a:t>
            </a:r>
            <a:r>
              <a:rPr lang="en-IN" dirty="0" smtClean="0"/>
              <a:t>() to write the transformation logic. </a:t>
            </a:r>
          </a:p>
          <a:p>
            <a:endParaRPr lang="en-US" dirty="0" smtClean="0"/>
          </a:p>
          <a:p>
            <a:r>
              <a:rPr lang="en-US" dirty="0" smtClean="0"/>
              <a:t>U can override </a:t>
            </a:r>
            <a:r>
              <a:rPr lang="en-US" dirty="0" err="1" smtClean="0"/>
              <a:t>initialise</a:t>
            </a:r>
            <a:r>
              <a:rPr lang="en-US" dirty="0" smtClean="0"/>
              <a:t>() for writing any </a:t>
            </a:r>
            <a:r>
              <a:rPr lang="en-US" dirty="0" err="1" smtClean="0"/>
              <a:t>initialising</a:t>
            </a:r>
            <a:r>
              <a:rPr lang="en-US" dirty="0" smtClean="0"/>
              <a:t> code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CODE</a:t>
            </a:r>
            <a:endParaRPr lang="en-IN" dirty="0"/>
          </a:p>
        </p:txBody>
      </p:sp>
      <p:pic>
        <p:nvPicPr>
          <p:cNvPr id="348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1676400"/>
            <a:ext cx="7790356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3124200"/>
            <a:ext cx="7772400" cy="1362075"/>
          </a:xfrm>
        </p:spPr>
        <p:txBody>
          <a:bodyPr/>
          <a:lstStyle/>
          <a:p>
            <a:r>
              <a:rPr lang="en-US" dirty="0" smtClean="0"/>
              <a:t>LAB 5 –Implementing choice router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All Routing Pattern (Multicast)</a:t>
            </a:r>
            <a:endParaRPr lang="en-IN" dirty="0"/>
          </a:p>
        </p:txBody>
      </p:sp>
      <p:pic>
        <p:nvPicPr>
          <p:cNvPr id="5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390964" y="1371600"/>
            <a:ext cx="8209671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All Routing Pattern</a:t>
            </a:r>
            <a:endParaRPr lang="en-IN" dirty="0"/>
          </a:p>
        </p:txBody>
      </p:sp>
      <p:pic>
        <p:nvPicPr>
          <p:cNvPr id="5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219200"/>
            <a:ext cx="8443301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514600"/>
            <a:ext cx="7772400" cy="1362075"/>
          </a:xfrm>
        </p:spPr>
        <p:txBody>
          <a:bodyPr/>
          <a:lstStyle/>
          <a:p>
            <a:r>
              <a:rPr lang="en-IN" dirty="0" smtClean="0"/>
              <a:t>LAB 6 – IMPLEMENT ALL ROUTER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2971800"/>
            <a:ext cx="7772400" cy="1362075"/>
          </a:xfrm>
        </p:spPr>
        <p:txBody>
          <a:bodyPr/>
          <a:lstStyle/>
          <a:p>
            <a:r>
              <a:rPr lang="en-US" dirty="0" smtClean="0"/>
              <a:t>Splitter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Splitter</a:t>
            </a:r>
            <a:endParaRPr lang="en-IN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2133600"/>
            <a:ext cx="8229600" cy="4114800"/>
          </a:xfrm>
        </p:spPr>
        <p:txBody>
          <a:bodyPr/>
          <a:lstStyle/>
          <a:p>
            <a:r>
              <a:rPr lang="en-IN" dirty="0" smtClean="0"/>
              <a:t>A message splitter can be used to break down an outgoing message into parts and dispatch those parts over different endpoints configured on the router. </a:t>
            </a:r>
          </a:p>
          <a:p>
            <a:endParaRPr lang="en-IN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1447800"/>
            <a:ext cx="5019675" cy="2638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66800" y="4343400"/>
            <a:ext cx="6934200" cy="183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ulesoft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spect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22100</TotalTime>
  <Words>3287</Words>
  <Application>Microsoft Office PowerPoint</Application>
  <PresentationFormat>On-screen Show (4:3)</PresentationFormat>
  <Paragraphs>569</Paragraphs>
  <Slides>233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233</vt:i4>
      </vt:variant>
    </vt:vector>
  </HeadingPairs>
  <TitlesOfParts>
    <vt:vector size="234" baseType="lpstr">
      <vt:lpstr>mulesoft</vt:lpstr>
      <vt:lpstr>Mule Essentials</vt:lpstr>
      <vt:lpstr>What is an esb?</vt:lpstr>
      <vt:lpstr>Point to Point Communication</vt:lpstr>
      <vt:lpstr>Point to Point Communication</vt:lpstr>
      <vt:lpstr>What is an ESB?</vt:lpstr>
      <vt:lpstr>Using ESB</vt:lpstr>
      <vt:lpstr>ESB</vt:lpstr>
      <vt:lpstr>Why ESB?</vt:lpstr>
      <vt:lpstr>Slide 9</vt:lpstr>
      <vt:lpstr>Where is BUS?</vt:lpstr>
      <vt:lpstr>Slide 11</vt:lpstr>
      <vt:lpstr>Why Esb?</vt:lpstr>
      <vt:lpstr>ESBs</vt:lpstr>
      <vt:lpstr>Introduction to mule</vt:lpstr>
      <vt:lpstr>What is Mule?</vt:lpstr>
      <vt:lpstr>Why Mule?</vt:lpstr>
      <vt:lpstr>What is Mule ?</vt:lpstr>
      <vt:lpstr>Orchestration</vt:lpstr>
      <vt:lpstr>Mule Basics</vt:lpstr>
      <vt:lpstr>What is a Flow ?</vt:lpstr>
      <vt:lpstr>What is a Message Processor?</vt:lpstr>
      <vt:lpstr>What is a sub flow?</vt:lpstr>
      <vt:lpstr>Mule Message</vt:lpstr>
      <vt:lpstr> What is a Mule Message Property? </vt:lpstr>
      <vt:lpstr>Mapping message headers to transport headers</vt:lpstr>
      <vt:lpstr>Mapping transport headers to message headers </vt:lpstr>
      <vt:lpstr>What is a Transformer ?</vt:lpstr>
      <vt:lpstr>What is a Filter?</vt:lpstr>
      <vt:lpstr>What is an Endpoint ?</vt:lpstr>
      <vt:lpstr>Implement lab 1</vt:lpstr>
      <vt:lpstr>Lab</vt:lpstr>
      <vt:lpstr>MEL Basics</vt:lpstr>
      <vt:lpstr>Expression Transformer</vt:lpstr>
      <vt:lpstr>Slide 34</vt:lpstr>
      <vt:lpstr>Entry point resolvers</vt:lpstr>
      <vt:lpstr>Slide 36</vt:lpstr>
      <vt:lpstr>Slide 37</vt:lpstr>
      <vt:lpstr>Slide 38</vt:lpstr>
      <vt:lpstr>Slide 39</vt:lpstr>
      <vt:lpstr>Slide 40</vt:lpstr>
      <vt:lpstr>Defining a Singleton component</vt:lpstr>
      <vt:lpstr>No-arguments-entry-point-resolver</vt:lpstr>
      <vt:lpstr>Annotations Example</vt:lpstr>
      <vt:lpstr>Available Annotations</vt:lpstr>
      <vt:lpstr>Unit testing</vt:lpstr>
      <vt:lpstr>Example of test case</vt:lpstr>
      <vt:lpstr>Slide 47</vt:lpstr>
      <vt:lpstr>Sample Unit Test</vt:lpstr>
      <vt:lpstr>Slide 49</vt:lpstr>
      <vt:lpstr>filters</vt:lpstr>
      <vt:lpstr>What is a Filter?</vt:lpstr>
      <vt:lpstr> Payload Type Filter </vt:lpstr>
      <vt:lpstr> Expression Filter </vt:lpstr>
      <vt:lpstr>RegEx Filter</vt:lpstr>
      <vt:lpstr> Wildcard Filter </vt:lpstr>
      <vt:lpstr> Exception Type Filter </vt:lpstr>
      <vt:lpstr> Message Property Filter </vt:lpstr>
      <vt:lpstr>Slide 58</vt:lpstr>
      <vt:lpstr>Message Filter</vt:lpstr>
      <vt:lpstr>Lab 3</vt:lpstr>
      <vt:lpstr>MESSAGE PROPERTIES</vt:lpstr>
      <vt:lpstr> What is a Mule Message Property? </vt:lpstr>
      <vt:lpstr>Slide 63</vt:lpstr>
      <vt:lpstr>Slide 64</vt:lpstr>
      <vt:lpstr> Property Transformer </vt:lpstr>
      <vt:lpstr>Slide 66</vt:lpstr>
      <vt:lpstr>Lab 4 – using property transformer to  copy inbound property to outbound property</vt:lpstr>
      <vt:lpstr>Slide 68</vt:lpstr>
      <vt:lpstr>Example setting variable in flow scope</vt:lpstr>
      <vt:lpstr>Slide 70</vt:lpstr>
      <vt:lpstr>MEL</vt:lpstr>
      <vt:lpstr> MEL Context Objects </vt:lpstr>
      <vt:lpstr>Slide 73</vt:lpstr>
      <vt:lpstr> Server </vt:lpstr>
      <vt:lpstr> Mule </vt:lpstr>
      <vt:lpstr> App </vt:lpstr>
      <vt:lpstr> Message </vt:lpstr>
      <vt:lpstr>Variables in MEL</vt:lpstr>
      <vt:lpstr> Xpath </vt:lpstr>
      <vt:lpstr>Xpath with element</vt:lpstr>
      <vt:lpstr>Regex</vt:lpstr>
      <vt:lpstr>Examples using MEL in filters</vt:lpstr>
      <vt:lpstr>Slide 83</vt:lpstr>
      <vt:lpstr>LIST AND MAPS IN MEL</vt:lpstr>
      <vt:lpstr>Slide 85</vt:lpstr>
      <vt:lpstr>Slide 86</vt:lpstr>
      <vt:lpstr>Choice Router</vt:lpstr>
      <vt:lpstr>Choice Router</vt:lpstr>
      <vt:lpstr>Message Properties in Mule API</vt:lpstr>
      <vt:lpstr>MuleMessage methods (Properties related)</vt:lpstr>
      <vt:lpstr>Custom Transformer</vt:lpstr>
      <vt:lpstr>EXAMPLE CODE</vt:lpstr>
      <vt:lpstr>LAB 5 –Implementing choice router</vt:lpstr>
      <vt:lpstr>All Routing Pattern (Multicast)</vt:lpstr>
      <vt:lpstr>All Routing Pattern</vt:lpstr>
      <vt:lpstr>LAB 6 – IMPLEMENT ALL ROUTER</vt:lpstr>
      <vt:lpstr>Splitter</vt:lpstr>
      <vt:lpstr>Splitter</vt:lpstr>
      <vt:lpstr>Slide 99</vt:lpstr>
      <vt:lpstr>Collection Splitter Example</vt:lpstr>
      <vt:lpstr>Slide 101</vt:lpstr>
      <vt:lpstr>Aggregator Pattern</vt:lpstr>
      <vt:lpstr>Collection Aggregator</vt:lpstr>
      <vt:lpstr>Slide 104</vt:lpstr>
      <vt:lpstr>Lab 7 – implement Collection Splitter</vt:lpstr>
      <vt:lpstr>Splitter – Aggregator Example</vt:lpstr>
      <vt:lpstr>Slide 107</vt:lpstr>
      <vt:lpstr>Slide 108</vt:lpstr>
      <vt:lpstr> Expression Splitter Router </vt:lpstr>
      <vt:lpstr>LAB 7 SPLITTER AGGREGATOR</vt:lpstr>
      <vt:lpstr>Async Wire tap</vt:lpstr>
      <vt:lpstr>For Each</vt:lpstr>
      <vt:lpstr>For Each Code Example</vt:lpstr>
      <vt:lpstr>LOAN BROKER APP STEP BY STEP</vt:lpstr>
      <vt:lpstr>Slide 115</vt:lpstr>
      <vt:lpstr>Slide 116</vt:lpstr>
      <vt:lpstr>Look up Credit Profile</vt:lpstr>
      <vt:lpstr>Create Lookup banks subflow as below</vt:lpstr>
      <vt:lpstr>Slide 119</vt:lpstr>
      <vt:lpstr>Create 5 Bank Flows as follows</vt:lpstr>
      <vt:lpstr>Look up loan quote subflow</vt:lpstr>
      <vt:lpstr>Slide 122</vt:lpstr>
      <vt:lpstr>Slide 123</vt:lpstr>
      <vt:lpstr>Slide 124</vt:lpstr>
      <vt:lpstr>Find Lowest Quote Flow</vt:lpstr>
      <vt:lpstr>Find Lowest Quote Flow</vt:lpstr>
      <vt:lpstr>http transport</vt:lpstr>
      <vt:lpstr>Http Transport</vt:lpstr>
      <vt:lpstr>Http Custom Properties</vt:lpstr>
      <vt:lpstr>Http Content Type</vt:lpstr>
      <vt:lpstr>Http Polling Connector Example</vt:lpstr>
      <vt:lpstr>Https in mule</vt:lpstr>
      <vt:lpstr>Generating keystore</vt:lpstr>
      <vt:lpstr>How to  list the certificates from a keystore ?</vt:lpstr>
      <vt:lpstr>How to export a certificte from keystore ?</vt:lpstr>
      <vt:lpstr>How to import a certificate into truststore ?</vt:lpstr>
      <vt:lpstr>Key Store</vt:lpstr>
      <vt:lpstr>Slide 138</vt:lpstr>
      <vt:lpstr>Slide 139</vt:lpstr>
      <vt:lpstr>Https Connector Configuration</vt:lpstr>
      <vt:lpstr>LAB 8 – Implement Http polling and Https</vt:lpstr>
      <vt:lpstr>File endpoint</vt:lpstr>
      <vt:lpstr>File Transport</vt:lpstr>
      <vt:lpstr>File Endpoint Example</vt:lpstr>
      <vt:lpstr>Lab 9 – Implement file endpoint</vt:lpstr>
      <vt:lpstr>JMS endpoint</vt:lpstr>
      <vt:lpstr>JMS</vt:lpstr>
      <vt:lpstr>JMS Queue</vt:lpstr>
      <vt:lpstr>JMS Topic</vt:lpstr>
      <vt:lpstr>Configuring JMS Connectors</vt:lpstr>
      <vt:lpstr>Jms outbound endpoint example</vt:lpstr>
      <vt:lpstr>JMS inbound endpoint</vt:lpstr>
      <vt:lpstr>Back Channel</vt:lpstr>
      <vt:lpstr>JMS Back Channel</vt:lpstr>
      <vt:lpstr>Setting JMSReplyTo in flow</vt:lpstr>
      <vt:lpstr>JMS BackChannel Example</vt:lpstr>
      <vt:lpstr>JMS Single Resource Transactions</vt:lpstr>
      <vt:lpstr>Slide 158</vt:lpstr>
      <vt:lpstr>Exception handling in mule</vt:lpstr>
      <vt:lpstr>Unhandled Message Exception</vt:lpstr>
      <vt:lpstr>Slide 161</vt:lpstr>
      <vt:lpstr>System Exceptions</vt:lpstr>
      <vt:lpstr>Messaging Exceptions</vt:lpstr>
      <vt:lpstr>Slide 164</vt:lpstr>
      <vt:lpstr>Default Exception Strategy</vt:lpstr>
      <vt:lpstr>Setting a strategy as default exception strategy</vt:lpstr>
      <vt:lpstr>Xml Configuration of default Exception strategy</vt:lpstr>
      <vt:lpstr>Catch Exception Strategy</vt:lpstr>
      <vt:lpstr>Slide 169</vt:lpstr>
      <vt:lpstr>Slide 170</vt:lpstr>
      <vt:lpstr>Configuring when in Catch Exception strategy</vt:lpstr>
      <vt:lpstr>Rollback Exception strategy</vt:lpstr>
      <vt:lpstr>Slide 173</vt:lpstr>
      <vt:lpstr>Reference Exception Strategy</vt:lpstr>
      <vt:lpstr>Choice Exception Strategy</vt:lpstr>
      <vt:lpstr>Choice Exception Strategy Example</vt:lpstr>
      <vt:lpstr>JDBC</vt:lpstr>
      <vt:lpstr>Slide 178</vt:lpstr>
      <vt:lpstr>Slide 179</vt:lpstr>
      <vt:lpstr>JDBC Connector Attributes</vt:lpstr>
      <vt:lpstr>Configuring  DB Connector and DataSource</vt:lpstr>
      <vt:lpstr>Slide 182</vt:lpstr>
      <vt:lpstr>Configuring Queries in DB Connector</vt:lpstr>
      <vt:lpstr>JDBC outbound endpoint example</vt:lpstr>
      <vt:lpstr>Jdbc inbound endpoint</vt:lpstr>
      <vt:lpstr>Slide 186</vt:lpstr>
      <vt:lpstr>Slide 187</vt:lpstr>
      <vt:lpstr>Soap endpoint</vt:lpstr>
      <vt:lpstr>How to host a CXF Webservice</vt:lpstr>
      <vt:lpstr>Slide 190</vt:lpstr>
      <vt:lpstr>Consuming CXF Webservices</vt:lpstr>
      <vt:lpstr>Simple CXF Client Example</vt:lpstr>
      <vt:lpstr>Building JAX-Ws  CXF Webservice</vt:lpstr>
      <vt:lpstr>Slide 194</vt:lpstr>
      <vt:lpstr>Mule Configuration for exposing Jax-Ws Webservice</vt:lpstr>
      <vt:lpstr>Consuming Jax-Ws  CXF Webservice</vt:lpstr>
      <vt:lpstr>Slide 197</vt:lpstr>
      <vt:lpstr>Cxf Webservice – WSDL First</vt:lpstr>
      <vt:lpstr>Slide 199</vt:lpstr>
      <vt:lpstr>Other Cxf  attributes</vt:lpstr>
      <vt:lpstr>Component life cycle</vt:lpstr>
      <vt:lpstr>Component Life Cycle</vt:lpstr>
      <vt:lpstr>Callable Example</vt:lpstr>
      <vt:lpstr>Component binding</vt:lpstr>
      <vt:lpstr>Component Binding</vt:lpstr>
      <vt:lpstr>Slide 206</vt:lpstr>
      <vt:lpstr>Slide 207</vt:lpstr>
      <vt:lpstr>Custom transformer</vt:lpstr>
      <vt:lpstr>Transformer</vt:lpstr>
      <vt:lpstr>Abstract Transformer</vt:lpstr>
      <vt:lpstr>Transformer - Example</vt:lpstr>
      <vt:lpstr>Example</vt:lpstr>
      <vt:lpstr>Slide 213</vt:lpstr>
      <vt:lpstr>Custom filters</vt:lpstr>
      <vt:lpstr>Custom Filters</vt:lpstr>
      <vt:lpstr>Filter – Complex to Simple</vt:lpstr>
      <vt:lpstr>Example</vt:lpstr>
      <vt:lpstr>Filters -  Mule Configuration</vt:lpstr>
      <vt:lpstr>First Successful</vt:lpstr>
      <vt:lpstr>Slide 220</vt:lpstr>
      <vt:lpstr>Untill Successful</vt:lpstr>
      <vt:lpstr>Slide 222</vt:lpstr>
      <vt:lpstr>Slide 223</vt:lpstr>
      <vt:lpstr>Soap Webservice Security</vt:lpstr>
      <vt:lpstr>Securing service  using UsernameToken</vt:lpstr>
      <vt:lpstr>Client Passing Username token</vt:lpstr>
      <vt:lpstr>Service using signing</vt:lpstr>
      <vt:lpstr>Client Using Signing</vt:lpstr>
      <vt:lpstr>Delpoying Webapp in Jetty</vt:lpstr>
      <vt:lpstr>Web.xml</vt:lpstr>
      <vt:lpstr>Interacting with Mule from Your Code </vt:lpstr>
      <vt:lpstr>Configuring servlet endpoint</vt:lpstr>
      <vt:lpstr>Embedding Mule in a Webapp 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VVCAG</dc:creator>
  <cp:lastModifiedBy>siva</cp:lastModifiedBy>
  <cp:revision>627</cp:revision>
  <dcterms:created xsi:type="dcterms:W3CDTF">2012-12-15T07:19:14Z</dcterms:created>
  <dcterms:modified xsi:type="dcterms:W3CDTF">2014-06-11T03:08:07Z</dcterms:modified>
</cp:coreProperties>
</file>